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4" r:id="rId2"/>
    <p:sldId id="323" r:id="rId3"/>
    <p:sldId id="296" r:id="rId4"/>
    <p:sldId id="320" r:id="rId5"/>
    <p:sldId id="280" r:id="rId6"/>
    <p:sldId id="268" r:id="rId7"/>
    <p:sldId id="270" r:id="rId8"/>
    <p:sldId id="273" r:id="rId9"/>
    <p:sldId id="294" r:id="rId10"/>
    <p:sldId id="292" r:id="rId11"/>
    <p:sldId id="269" r:id="rId12"/>
    <p:sldId id="271" r:id="rId13"/>
    <p:sldId id="332" r:id="rId14"/>
    <p:sldId id="267" r:id="rId15"/>
    <p:sldId id="316" r:id="rId16"/>
    <p:sldId id="317" r:id="rId17"/>
    <p:sldId id="31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1AD"/>
    <a:srgbClr val="FF3399"/>
    <a:srgbClr val="3C3C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590" autoAdjust="0"/>
  </p:normalViewPr>
  <p:slideViewPr>
    <p:cSldViewPr>
      <p:cViewPr varScale="1">
        <p:scale>
          <a:sx n="53" d="100"/>
          <a:sy n="5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6;&#1089;&#1087;&#1080;&#1090;&#1072;&#1090;&#1077;&#1083;&#1100;&#1085;&#1099;&#1077;%20&#1079;&#1072;&#1076;&#1072;&#1095;&#1080;.docx" TargetMode="External"/><Relationship Id="rId2" Type="http://schemas.openxmlformats.org/officeDocument/2006/relationships/hyperlink" Target="&#1054;&#1079;&#1076;&#1086;&#1088;&#1086;&#1074;&#1080;&#1090;&#1077;&#1083;&#1100;&#1085;&#1099;&#1077;%20&#1079;&#1072;&#1076;&#1072;&#1095;&#1080;.docx" TargetMode="External"/><Relationship Id="rId1" Type="http://schemas.openxmlformats.org/officeDocument/2006/relationships/hyperlink" Target="&#1054;&#1073;&#1088;&#1072;&#1079;&#1086;&#1074;&#1072;&#1090;&#1077;&#1083;&#1100;&#1085;&#1099;&#1077;%20&#1079;&#1072;&#1076;&#1072;&#1095;&#1080;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C8436A-B181-4DB6-9CE1-5BB0CAFF583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784CD1-4789-474D-9212-B4FE44402498}">
      <dgm:prSet phldrT="[Текст]"/>
      <dgm:spPr>
        <a:solidFill>
          <a:schemeClr val="accent3">
            <a:lumMod val="40000"/>
            <a:lumOff val="60000"/>
          </a:schemeClr>
        </a:solidFill>
        <a:ln>
          <a:solidFill>
            <a:srgbClr val="DF21AD"/>
          </a:solidFill>
        </a:ln>
      </dgm:spPr>
      <dgm:t>
        <a:bodyPr/>
        <a:lstStyle/>
        <a:p>
          <a:r>
            <a:rPr lang="ru-RU" b="1" i="1" dirty="0" smtClean="0">
              <a:solidFill>
                <a:srgbClr val="DF21AD"/>
              </a:solidFill>
              <a:hlinkClick xmlns:r="http://schemas.openxmlformats.org/officeDocument/2006/relationships" r:id="rId1" action="ppaction://hlinkfile"/>
            </a:rPr>
            <a:t>ОБРАЗОВАТЕЛЬНЫЕ</a:t>
          </a:r>
          <a:r>
            <a:rPr lang="ru-RU" b="1" i="1" dirty="0" smtClean="0">
              <a:solidFill>
                <a:srgbClr val="DF21AD"/>
              </a:solidFill>
            </a:rPr>
            <a:t>:</a:t>
          </a:r>
          <a:endParaRPr lang="ru-RU" b="1" i="1" dirty="0">
            <a:solidFill>
              <a:srgbClr val="DF21AD"/>
            </a:solidFill>
          </a:endParaRPr>
        </a:p>
      </dgm:t>
    </dgm:pt>
    <dgm:pt modelId="{99388FB5-1AA0-4991-8236-AD4AD865FC1E}" type="parTrans" cxnId="{DF81FEF9-1640-43B6-B2C0-486C8AD4EDEC}">
      <dgm:prSet/>
      <dgm:spPr/>
      <dgm:t>
        <a:bodyPr/>
        <a:lstStyle/>
        <a:p>
          <a:endParaRPr lang="ru-RU"/>
        </a:p>
      </dgm:t>
    </dgm:pt>
    <dgm:pt modelId="{6E760C7B-77B9-4F1C-926E-003E28590A63}" type="sibTrans" cxnId="{DF81FEF9-1640-43B6-B2C0-486C8AD4EDEC}">
      <dgm:prSet/>
      <dgm:spPr/>
      <dgm:t>
        <a:bodyPr/>
        <a:lstStyle/>
        <a:p>
          <a:endParaRPr lang="ru-RU"/>
        </a:p>
      </dgm:t>
    </dgm:pt>
    <dgm:pt modelId="{9A02B26E-AFEA-47EA-A244-7938A0BA61F8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rgbClr val="DF21AD"/>
          </a:solidFill>
        </a:ln>
      </dgm:spPr>
      <dgm:t>
        <a:bodyPr/>
        <a:lstStyle/>
        <a:p>
          <a:r>
            <a:rPr lang="ru-RU" b="1" i="1" dirty="0" smtClean="0">
              <a:solidFill>
                <a:srgbClr val="DF21AD"/>
              </a:solidFill>
              <a:hlinkClick xmlns:r="http://schemas.openxmlformats.org/officeDocument/2006/relationships" r:id="rId2" action="ppaction://hlinkfile"/>
            </a:rPr>
            <a:t>ОЗДОРОВИТЕЛЬНЫЕ</a:t>
          </a:r>
          <a:r>
            <a:rPr lang="ru-RU" b="1" i="1" dirty="0" smtClean="0">
              <a:solidFill>
                <a:srgbClr val="DF21AD"/>
              </a:solidFill>
            </a:rPr>
            <a:t>:</a:t>
          </a:r>
          <a:endParaRPr lang="ru-RU" b="1" i="1" dirty="0">
            <a:solidFill>
              <a:srgbClr val="DF21AD"/>
            </a:solidFill>
          </a:endParaRPr>
        </a:p>
      </dgm:t>
    </dgm:pt>
    <dgm:pt modelId="{7721426D-2FE6-4F2A-A369-213F2D2F5DE0}" type="parTrans" cxnId="{1BC3D560-A856-40AA-9683-F7C0FFAD8201}">
      <dgm:prSet/>
      <dgm:spPr/>
      <dgm:t>
        <a:bodyPr/>
        <a:lstStyle/>
        <a:p>
          <a:endParaRPr lang="ru-RU"/>
        </a:p>
      </dgm:t>
    </dgm:pt>
    <dgm:pt modelId="{5C61D45F-F9E0-4C59-8270-C54CB91210B6}" type="sibTrans" cxnId="{1BC3D560-A856-40AA-9683-F7C0FFAD8201}">
      <dgm:prSet/>
      <dgm:spPr/>
      <dgm:t>
        <a:bodyPr/>
        <a:lstStyle/>
        <a:p>
          <a:endParaRPr lang="ru-RU"/>
        </a:p>
      </dgm:t>
    </dgm:pt>
    <dgm:pt modelId="{FA4E897D-8B8F-4C46-B28E-897554DBF794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rgbClr val="DF21AD"/>
          </a:solidFill>
        </a:ln>
      </dgm:spPr>
      <dgm:t>
        <a:bodyPr/>
        <a:lstStyle/>
        <a:p>
          <a:r>
            <a:rPr lang="ru-RU" b="1" i="1" dirty="0" smtClean="0">
              <a:solidFill>
                <a:srgbClr val="DF21AD"/>
              </a:solidFill>
              <a:hlinkClick xmlns:r="http://schemas.openxmlformats.org/officeDocument/2006/relationships" r:id="rId3" action="ppaction://hlinkfile"/>
            </a:rPr>
            <a:t>ВОСПИТАТЕЛЬНЫЕ</a:t>
          </a:r>
          <a:r>
            <a:rPr lang="ru-RU" b="1" i="1" dirty="0" smtClean="0">
              <a:solidFill>
                <a:srgbClr val="DF21AD"/>
              </a:solidFill>
            </a:rPr>
            <a:t>:</a:t>
          </a:r>
          <a:endParaRPr lang="ru-RU" b="1" i="1" dirty="0">
            <a:solidFill>
              <a:srgbClr val="DF21AD"/>
            </a:solidFill>
          </a:endParaRPr>
        </a:p>
      </dgm:t>
    </dgm:pt>
    <dgm:pt modelId="{7C45746B-67F9-4925-B00A-468E4A128D1F}" type="parTrans" cxnId="{50FD3ECB-9613-4D0C-B49E-75A4E835FFB7}">
      <dgm:prSet/>
      <dgm:spPr/>
      <dgm:t>
        <a:bodyPr/>
        <a:lstStyle/>
        <a:p>
          <a:endParaRPr lang="ru-RU"/>
        </a:p>
      </dgm:t>
    </dgm:pt>
    <dgm:pt modelId="{5F482D80-538E-4CA9-9A3D-F1AB6C6B96D9}" type="sibTrans" cxnId="{50FD3ECB-9613-4D0C-B49E-75A4E835FFB7}">
      <dgm:prSet/>
      <dgm:spPr/>
      <dgm:t>
        <a:bodyPr/>
        <a:lstStyle/>
        <a:p>
          <a:endParaRPr lang="ru-RU"/>
        </a:p>
      </dgm:t>
    </dgm:pt>
    <dgm:pt modelId="{B7BA79C7-A384-4F1B-9E27-14F3F275596F}" type="pres">
      <dgm:prSet presAssocID="{7CC8436A-B181-4DB6-9CE1-5BB0CAFF58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18318A-4E7B-420C-8231-FAB522F3E658}" type="pres">
      <dgm:prSet presAssocID="{74784CD1-4789-474D-9212-B4FE44402498}" presName="parentLin" presStyleCnt="0"/>
      <dgm:spPr/>
    </dgm:pt>
    <dgm:pt modelId="{63D074B1-8F05-44BD-B335-E8C99D5B6E06}" type="pres">
      <dgm:prSet presAssocID="{74784CD1-4789-474D-9212-B4FE4440249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5989371-083B-400F-BD71-79425313DDF9}" type="pres">
      <dgm:prSet presAssocID="{74784CD1-4789-474D-9212-B4FE4440249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22F1D-8746-4DF6-A108-BB356FBFD8CD}" type="pres">
      <dgm:prSet presAssocID="{74784CD1-4789-474D-9212-B4FE44402498}" presName="negativeSpace" presStyleCnt="0"/>
      <dgm:spPr/>
    </dgm:pt>
    <dgm:pt modelId="{5C4DEEAD-61E4-465D-BCC3-88BE1E739AFC}" type="pres">
      <dgm:prSet presAssocID="{74784CD1-4789-474D-9212-B4FE44402498}" presName="childText" presStyleLbl="conFgAcc1" presStyleIdx="0" presStyleCnt="3" custLinFactY="-1391" custLinFactNeighborY="-100000">
        <dgm:presLayoutVars>
          <dgm:bulletEnabled val="1"/>
        </dgm:presLayoutVars>
      </dgm:prSet>
      <dgm:spPr>
        <a:ln>
          <a:solidFill>
            <a:srgbClr val="0070C0"/>
          </a:solidFill>
        </a:ln>
      </dgm:spPr>
    </dgm:pt>
    <dgm:pt modelId="{8C296B5C-5F48-438A-8FFA-DC3E34728287}" type="pres">
      <dgm:prSet presAssocID="{6E760C7B-77B9-4F1C-926E-003E28590A63}" presName="spaceBetweenRectangles" presStyleCnt="0"/>
      <dgm:spPr/>
    </dgm:pt>
    <dgm:pt modelId="{B865C748-227B-4C1F-8374-CE19D0B3534C}" type="pres">
      <dgm:prSet presAssocID="{9A02B26E-AFEA-47EA-A244-7938A0BA61F8}" presName="parentLin" presStyleCnt="0"/>
      <dgm:spPr/>
    </dgm:pt>
    <dgm:pt modelId="{6C36CCD4-9CA2-43C3-A3FE-650E20A566F2}" type="pres">
      <dgm:prSet presAssocID="{9A02B26E-AFEA-47EA-A244-7938A0BA61F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35EF377-9EBA-498C-AD8C-C59C16F0E7A0}" type="pres">
      <dgm:prSet presAssocID="{9A02B26E-AFEA-47EA-A244-7938A0BA61F8}" presName="parentText" presStyleLbl="node1" presStyleIdx="1" presStyleCnt="3" custLinFactNeighborX="-14069" custLinFactNeighborY="-25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515F9-9EF6-4707-9CA2-5C35686582CB}" type="pres">
      <dgm:prSet presAssocID="{9A02B26E-AFEA-47EA-A244-7938A0BA61F8}" presName="negativeSpace" presStyleCnt="0"/>
      <dgm:spPr/>
    </dgm:pt>
    <dgm:pt modelId="{1A212A40-E492-4858-86AE-87C2D32A6DEE}" type="pres">
      <dgm:prSet presAssocID="{9A02B26E-AFEA-47EA-A244-7938A0BA61F8}" presName="childText" presStyleLbl="conFgAcc1" presStyleIdx="1" presStyleCnt="3" custLinFactNeighborX="-1172" custLinFactNeighborY="-7641">
        <dgm:presLayoutVars>
          <dgm:bulletEnabled val="1"/>
        </dgm:presLayoutVars>
      </dgm:prSet>
      <dgm:spPr/>
    </dgm:pt>
    <dgm:pt modelId="{4B8D78F5-946D-4982-8370-B589E2441055}" type="pres">
      <dgm:prSet presAssocID="{5C61D45F-F9E0-4C59-8270-C54CB91210B6}" presName="spaceBetweenRectangles" presStyleCnt="0"/>
      <dgm:spPr/>
    </dgm:pt>
    <dgm:pt modelId="{76D1D50C-703C-4CD0-92BB-1262F4EFD924}" type="pres">
      <dgm:prSet presAssocID="{FA4E897D-8B8F-4C46-B28E-897554DBF794}" presName="parentLin" presStyleCnt="0"/>
      <dgm:spPr/>
    </dgm:pt>
    <dgm:pt modelId="{656352C4-7F91-475D-9B39-CE4368E0AB1A}" type="pres">
      <dgm:prSet presAssocID="{FA4E897D-8B8F-4C46-B28E-897554DBF79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D611A38-8B0A-49CF-9365-085226637366}" type="pres">
      <dgm:prSet presAssocID="{FA4E897D-8B8F-4C46-B28E-897554DBF79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DED84-C2A3-4509-8BE6-A8721AF4A699}" type="pres">
      <dgm:prSet presAssocID="{FA4E897D-8B8F-4C46-B28E-897554DBF794}" presName="negativeSpace" presStyleCnt="0"/>
      <dgm:spPr/>
    </dgm:pt>
    <dgm:pt modelId="{F5C3B7CA-B061-4E02-ABA7-E5D4A0064576}" type="pres">
      <dgm:prSet presAssocID="{FA4E897D-8B8F-4C46-B28E-897554DBF79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E917DBC-442C-4CF8-B7D0-8A1347697C98}" type="presOf" srcId="{74784CD1-4789-474D-9212-B4FE44402498}" destId="{63D074B1-8F05-44BD-B335-E8C99D5B6E06}" srcOrd="0" destOrd="0" presId="urn:microsoft.com/office/officeart/2005/8/layout/list1"/>
    <dgm:cxn modelId="{62AF335C-F82D-4A44-8780-7A16E3C0B444}" type="presOf" srcId="{FA4E897D-8B8F-4C46-B28E-897554DBF794}" destId="{656352C4-7F91-475D-9B39-CE4368E0AB1A}" srcOrd="0" destOrd="0" presId="urn:microsoft.com/office/officeart/2005/8/layout/list1"/>
    <dgm:cxn modelId="{69D1E396-972E-4033-94DC-6CC6EDC8D7C6}" type="presOf" srcId="{9A02B26E-AFEA-47EA-A244-7938A0BA61F8}" destId="{835EF377-9EBA-498C-AD8C-C59C16F0E7A0}" srcOrd="1" destOrd="0" presId="urn:microsoft.com/office/officeart/2005/8/layout/list1"/>
    <dgm:cxn modelId="{DF81FEF9-1640-43B6-B2C0-486C8AD4EDEC}" srcId="{7CC8436A-B181-4DB6-9CE1-5BB0CAFF5837}" destId="{74784CD1-4789-474D-9212-B4FE44402498}" srcOrd="0" destOrd="0" parTransId="{99388FB5-1AA0-4991-8236-AD4AD865FC1E}" sibTransId="{6E760C7B-77B9-4F1C-926E-003E28590A63}"/>
    <dgm:cxn modelId="{FE6CD72C-D368-4242-B16A-B40EC8646BFC}" type="presOf" srcId="{74784CD1-4789-474D-9212-B4FE44402498}" destId="{45989371-083B-400F-BD71-79425313DDF9}" srcOrd="1" destOrd="0" presId="urn:microsoft.com/office/officeart/2005/8/layout/list1"/>
    <dgm:cxn modelId="{2D909E3E-07DC-45CA-8F2C-666AD4ED36D5}" type="presOf" srcId="{9A02B26E-AFEA-47EA-A244-7938A0BA61F8}" destId="{6C36CCD4-9CA2-43C3-A3FE-650E20A566F2}" srcOrd="0" destOrd="0" presId="urn:microsoft.com/office/officeart/2005/8/layout/list1"/>
    <dgm:cxn modelId="{9C371F18-B45C-46F9-98F4-DE3C0E2086B6}" type="presOf" srcId="{FA4E897D-8B8F-4C46-B28E-897554DBF794}" destId="{4D611A38-8B0A-49CF-9365-085226637366}" srcOrd="1" destOrd="0" presId="urn:microsoft.com/office/officeart/2005/8/layout/list1"/>
    <dgm:cxn modelId="{07A99098-B85E-4495-8569-CBC436D0C0A0}" type="presOf" srcId="{7CC8436A-B181-4DB6-9CE1-5BB0CAFF5837}" destId="{B7BA79C7-A384-4F1B-9E27-14F3F275596F}" srcOrd="0" destOrd="0" presId="urn:microsoft.com/office/officeart/2005/8/layout/list1"/>
    <dgm:cxn modelId="{50FD3ECB-9613-4D0C-B49E-75A4E835FFB7}" srcId="{7CC8436A-B181-4DB6-9CE1-5BB0CAFF5837}" destId="{FA4E897D-8B8F-4C46-B28E-897554DBF794}" srcOrd="2" destOrd="0" parTransId="{7C45746B-67F9-4925-B00A-468E4A128D1F}" sibTransId="{5F482D80-538E-4CA9-9A3D-F1AB6C6B96D9}"/>
    <dgm:cxn modelId="{1BC3D560-A856-40AA-9683-F7C0FFAD8201}" srcId="{7CC8436A-B181-4DB6-9CE1-5BB0CAFF5837}" destId="{9A02B26E-AFEA-47EA-A244-7938A0BA61F8}" srcOrd="1" destOrd="0" parTransId="{7721426D-2FE6-4F2A-A369-213F2D2F5DE0}" sibTransId="{5C61D45F-F9E0-4C59-8270-C54CB91210B6}"/>
    <dgm:cxn modelId="{2CCBB1A3-8032-432D-BDE5-60B6C7CBFF67}" type="presParOf" srcId="{B7BA79C7-A384-4F1B-9E27-14F3F275596F}" destId="{BB18318A-4E7B-420C-8231-FAB522F3E658}" srcOrd="0" destOrd="0" presId="urn:microsoft.com/office/officeart/2005/8/layout/list1"/>
    <dgm:cxn modelId="{50477DCF-C444-4975-BF55-E4E755E9FD60}" type="presParOf" srcId="{BB18318A-4E7B-420C-8231-FAB522F3E658}" destId="{63D074B1-8F05-44BD-B335-E8C99D5B6E06}" srcOrd="0" destOrd="0" presId="urn:microsoft.com/office/officeart/2005/8/layout/list1"/>
    <dgm:cxn modelId="{56734352-E5E2-4F83-BB52-26D14451BD6D}" type="presParOf" srcId="{BB18318A-4E7B-420C-8231-FAB522F3E658}" destId="{45989371-083B-400F-BD71-79425313DDF9}" srcOrd="1" destOrd="0" presId="urn:microsoft.com/office/officeart/2005/8/layout/list1"/>
    <dgm:cxn modelId="{46E48BC4-4B8D-4A44-AC38-DA7EDC192A5F}" type="presParOf" srcId="{B7BA79C7-A384-4F1B-9E27-14F3F275596F}" destId="{D1222F1D-8746-4DF6-A108-BB356FBFD8CD}" srcOrd="1" destOrd="0" presId="urn:microsoft.com/office/officeart/2005/8/layout/list1"/>
    <dgm:cxn modelId="{7F99C932-2F48-48BC-A851-CB52F7A467E5}" type="presParOf" srcId="{B7BA79C7-A384-4F1B-9E27-14F3F275596F}" destId="{5C4DEEAD-61E4-465D-BCC3-88BE1E739AFC}" srcOrd="2" destOrd="0" presId="urn:microsoft.com/office/officeart/2005/8/layout/list1"/>
    <dgm:cxn modelId="{A71AC0CA-95BE-4A86-A93C-DD6184AC972F}" type="presParOf" srcId="{B7BA79C7-A384-4F1B-9E27-14F3F275596F}" destId="{8C296B5C-5F48-438A-8FFA-DC3E34728287}" srcOrd="3" destOrd="0" presId="urn:microsoft.com/office/officeart/2005/8/layout/list1"/>
    <dgm:cxn modelId="{7F1B49C3-9A93-4104-BB7F-8FD3DA9015F4}" type="presParOf" srcId="{B7BA79C7-A384-4F1B-9E27-14F3F275596F}" destId="{B865C748-227B-4C1F-8374-CE19D0B3534C}" srcOrd="4" destOrd="0" presId="urn:microsoft.com/office/officeart/2005/8/layout/list1"/>
    <dgm:cxn modelId="{ECD4EE14-1930-4F2B-829F-C1D606532526}" type="presParOf" srcId="{B865C748-227B-4C1F-8374-CE19D0B3534C}" destId="{6C36CCD4-9CA2-43C3-A3FE-650E20A566F2}" srcOrd="0" destOrd="0" presId="urn:microsoft.com/office/officeart/2005/8/layout/list1"/>
    <dgm:cxn modelId="{BB17098A-401E-42E0-9F26-E41ABEB37463}" type="presParOf" srcId="{B865C748-227B-4C1F-8374-CE19D0B3534C}" destId="{835EF377-9EBA-498C-AD8C-C59C16F0E7A0}" srcOrd="1" destOrd="0" presId="urn:microsoft.com/office/officeart/2005/8/layout/list1"/>
    <dgm:cxn modelId="{5F37B0D6-232D-43D5-ACA5-89E8BD580C5A}" type="presParOf" srcId="{B7BA79C7-A384-4F1B-9E27-14F3F275596F}" destId="{E3C515F9-9EF6-4707-9CA2-5C35686582CB}" srcOrd="5" destOrd="0" presId="urn:microsoft.com/office/officeart/2005/8/layout/list1"/>
    <dgm:cxn modelId="{07A9E638-C7CD-4341-88DB-06FA6FBE4F49}" type="presParOf" srcId="{B7BA79C7-A384-4F1B-9E27-14F3F275596F}" destId="{1A212A40-E492-4858-86AE-87C2D32A6DEE}" srcOrd="6" destOrd="0" presId="urn:microsoft.com/office/officeart/2005/8/layout/list1"/>
    <dgm:cxn modelId="{892F2FFC-6196-4712-87E1-3D612F07D547}" type="presParOf" srcId="{B7BA79C7-A384-4F1B-9E27-14F3F275596F}" destId="{4B8D78F5-946D-4982-8370-B589E2441055}" srcOrd="7" destOrd="0" presId="urn:microsoft.com/office/officeart/2005/8/layout/list1"/>
    <dgm:cxn modelId="{771604FA-54CF-4D03-A410-295E7587DD66}" type="presParOf" srcId="{B7BA79C7-A384-4F1B-9E27-14F3F275596F}" destId="{76D1D50C-703C-4CD0-92BB-1262F4EFD924}" srcOrd="8" destOrd="0" presId="urn:microsoft.com/office/officeart/2005/8/layout/list1"/>
    <dgm:cxn modelId="{A2B9635E-F074-4077-B333-62D18589CE8B}" type="presParOf" srcId="{76D1D50C-703C-4CD0-92BB-1262F4EFD924}" destId="{656352C4-7F91-475D-9B39-CE4368E0AB1A}" srcOrd="0" destOrd="0" presId="urn:microsoft.com/office/officeart/2005/8/layout/list1"/>
    <dgm:cxn modelId="{C8ECB88C-656C-4097-AD1D-868D135B9C34}" type="presParOf" srcId="{76D1D50C-703C-4CD0-92BB-1262F4EFD924}" destId="{4D611A38-8B0A-49CF-9365-085226637366}" srcOrd="1" destOrd="0" presId="urn:microsoft.com/office/officeart/2005/8/layout/list1"/>
    <dgm:cxn modelId="{7BBAB99D-65B4-4A05-8F4A-913A7D006023}" type="presParOf" srcId="{B7BA79C7-A384-4F1B-9E27-14F3F275596F}" destId="{512DED84-C2A3-4509-8BE6-A8721AF4A699}" srcOrd="9" destOrd="0" presId="urn:microsoft.com/office/officeart/2005/8/layout/list1"/>
    <dgm:cxn modelId="{923731A6-0A04-40BB-893A-095C04049E7B}" type="presParOf" srcId="{B7BA79C7-A384-4F1B-9E27-14F3F275596F}" destId="{F5C3B7CA-B061-4E02-ABA7-E5D4A0064576}" srcOrd="10" destOrd="0" presId="urn:microsoft.com/office/officeart/2005/8/layout/list1"/>
  </dgm:cxnLst>
  <dgm:bg>
    <a:solidFill>
      <a:srgbClr val="DF21AD"/>
    </a:soli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0B11C9-9E12-4890-925D-49469572A7E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471B670-92BA-4B00-BD74-C01ADA44B026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rgbClr val="DF21AD"/>
          </a:solidFill>
        </a:ln>
      </dgm:spPr>
      <dgm:t>
        <a:bodyPr/>
        <a:lstStyle/>
        <a:p>
          <a:r>
            <a:rPr lang="ru-RU" sz="3200" b="1" i="1" dirty="0" smtClean="0">
              <a:solidFill>
                <a:srgbClr val="DF21AD"/>
              </a:solidFill>
            </a:rPr>
            <a:t>1 этап:</a:t>
          </a:r>
          <a:endParaRPr lang="ru-RU" sz="1800" b="1" i="1" dirty="0" smtClean="0">
            <a:solidFill>
              <a:srgbClr val="DF21AD"/>
            </a:solidFill>
          </a:endParaRPr>
        </a:p>
        <a:p>
          <a:r>
            <a:rPr lang="ru-RU" sz="1200" b="1" i="1" dirty="0" smtClean="0">
              <a:solidFill>
                <a:srgbClr val="DF21AD"/>
              </a:solidFill>
            </a:rPr>
            <a:t>ОРГАНИЗАЦИОННЫЙ</a:t>
          </a:r>
        </a:p>
      </dgm:t>
    </dgm:pt>
    <dgm:pt modelId="{434A7A39-53D0-4103-A454-2A545B1689E9}" type="parTrans" cxnId="{050390A2-0657-4870-A860-66702AA874C0}">
      <dgm:prSet/>
      <dgm:spPr/>
      <dgm:t>
        <a:bodyPr/>
        <a:lstStyle/>
        <a:p>
          <a:endParaRPr lang="ru-RU"/>
        </a:p>
      </dgm:t>
    </dgm:pt>
    <dgm:pt modelId="{5B0F7262-2A37-4452-BD3A-25D26F22D342}" type="sibTrans" cxnId="{050390A2-0657-4870-A860-66702AA874C0}">
      <dgm:prSet/>
      <dgm:spPr/>
      <dgm:t>
        <a:bodyPr/>
        <a:lstStyle/>
        <a:p>
          <a:endParaRPr lang="ru-RU"/>
        </a:p>
      </dgm:t>
    </dgm:pt>
    <dgm:pt modelId="{A4927D96-17D3-47AC-BE72-B3893846363B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rgbClr val="DF21AD"/>
          </a:solidFill>
        </a:ln>
      </dgm:spPr>
      <dgm:t>
        <a:bodyPr/>
        <a:lstStyle/>
        <a:p>
          <a:r>
            <a:rPr lang="ru-RU" sz="3200" b="1" i="1" dirty="0" smtClean="0">
              <a:solidFill>
                <a:srgbClr val="DF21AD"/>
              </a:solidFill>
            </a:rPr>
            <a:t>2 этап: </a:t>
          </a:r>
        </a:p>
        <a:p>
          <a:r>
            <a:rPr lang="ru-RU" sz="1200" b="1" i="1" dirty="0" smtClean="0">
              <a:solidFill>
                <a:srgbClr val="DF21AD"/>
              </a:solidFill>
            </a:rPr>
            <a:t>ДИАГНОСТИЧЕСКИЙ</a:t>
          </a:r>
          <a:endParaRPr lang="ru-RU" sz="1200" b="1" i="1" dirty="0">
            <a:solidFill>
              <a:srgbClr val="DF21AD"/>
            </a:solidFill>
          </a:endParaRPr>
        </a:p>
      </dgm:t>
    </dgm:pt>
    <dgm:pt modelId="{5C9E1EF6-16B9-4A50-93AC-5EB910B93233}" type="parTrans" cxnId="{E73CFCD4-F89F-4695-BD61-C8BCAC63195E}">
      <dgm:prSet/>
      <dgm:spPr/>
      <dgm:t>
        <a:bodyPr/>
        <a:lstStyle/>
        <a:p>
          <a:endParaRPr lang="ru-RU"/>
        </a:p>
      </dgm:t>
    </dgm:pt>
    <dgm:pt modelId="{45CBE74D-7FFA-46E5-9510-B2AB89268491}" type="sibTrans" cxnId="{E73CFCD4-F89F-4695-BD61-C8BCAC63195E}">
      <dgm:prSet/>
      <dgm:spPr/>
      <dgm:t>
        <a:bodyPr/>
        <a:lstStyle/>
        <a:p>
          <a:endParaRPr lang="ru-RU"/>
        </a:p>
      </dgm:t>
    </dgm:pt>
    <dgm:pt modelId="{0532E0AA-DC13-4D29-ADD1-875B918032E0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rgbClr val="DF21AD"/>
          </a:solidFill>
        </a:ln>
      </dgm:spPr>
      <dgm:t>
        <a:bodyPr/>
        <a:lstStyle/>
        <a:p>
          <a:r>
            <a:rPr lang="ru-RU" sz="3200" b="1" i="1" dirty="0" smtClean="0">
              <a:solidFill>
                <a:srgbClr val="DF21AD"/>
              </a:solidFill>
            </a:rPr>
            <a:t>3 этап:</a:t>
          </a:r>
        </a:p>
        <a:p>
          <a:r>
            <a:rPr lang="ru-RU" sz="1200" b="1" i="1" dirty="0" smtClean="0">
              <a:solidFill>
                <a:srgbClr val="DF21AD"/>
              </a:solidFill>
            </a:rPr>
            <a:t>ПРАКТИЧЕСКИЙ</a:t>
          </a:r>
          <a:endParaRPr lang="ru-RU" sz="1200" b="1" i="1" dirty="0">
            <a:solidFill>
              <a:srgbClr val="DF21AD"/>
            </a:solidFill>
          </a:endParaRPr>
        </a:p>
      </dgm:t>
    </dgm:pt>
    <dgm:pt modelId="{55961723-E0C3-436C-9E33-1616D244B9F2}" type="parTrans" cxnId="{D05F7DB8-3A56-4F1B-81F5-E1E4AD38B2D0}">
      <dgm:prSet/>
      <dgm:spPr/>
      <dgm:t>
        <a:bodyPr/>
        <a:lstStyle/>
        <a:p>
          <a:endParaRPr lang="ru-RU"/>
        </a:p>
      </dgm:t>
    </dgm:pt>
    <dgm:pt modelId="{C8E9A2A9-0D11-4DFA-B8EA-45640D1FE023}" type="sibTrans" cxnId="{D05F7DB8-3A56-4F1B-81F5-E1E4AD38B2D0}">
      <dgm:prSet/>
      <dgm:spPr/>
      <dgm:t>
        <a:bodyPr/>
        <a:lstStyle/>
        <a:p>
          <a:endParaRPr lang="ru-RU"/>
        </a:p>
      </dgm:t>
    </dgm:pt>
    <dgm:pt modelId="{538D2655-3960-4670-BBDD-89D972B15BAF}">
      <dgm:prSet custT="1"/>
      <dgm:spPr>
        <a:solidFill>
          <a:schemeClr val="accent3">
            <a:lumMod val="60000"/>
            <a:lumOff val="40000"/>
          </a:schemeClr>
        </a:solidFill>
        <a:ln>
          <a:solidFill>
            <a:srgbClr val="DF21AD"/>
          </a:solidFill>
        </a:ln>
      </dgm:spPr>
      <dgm:t>
        <a:bodyPr/>
        <a:lstStyle/>
        <a:p>
          <a:r>
            <a:rPr lang="ru-RU" sz="3200" b="1" i="1" dirty="0" smtClean="0">
              <a:solidFill>
                <a:srgbClr val="DF21AD"/>
              </a:solidFill>
            </a:rPr>
            <a:t>4</a:t>
          </a:r>
          <a:r>
            <a:rPr lang="ru-RU" sz="3200" b="1" i="1" baseline="0" dirty="0" smtClean="0">
              <a:solidFill>
                <a:srgbClr val="DF21AD"/>
              </a:solidFill>
            </a:rPr>
            <a:t> этап: </a:t>
          </a:r>
          <a:endParaRPr lang="ru-RU" sz="1200" b="1" i="1" baseline="0" dirty="0" smtClean="0">
            <a:solidFill>
              <a:srgbClr val="DF21AD"/>
            </a:solidFill>
          </a:endParaRPr>
        </a:p>
        <a:p>
          <a:r>
            <a:rPr lang="ru-RU" sz="1200" b="1" i="1" baseline="0" dirty="0" smtClean="0">
              <a:solidFill>
                <a:srgbClr val="DF21AD"/>
              </a:solidFill>
            </a:rPr>
            <a:t>ОБОБЩАЮЩИЙ</a:t>
          </a:r>
          <a:endParaRPr lang="ru-RU" sz="1200" b="1" i="1" dirty="0">
            <a:solidFill>
              <a:srgbClr val="DF21AD"/>
            </a:solidFill>
          </a:endParaRPr>
        </a:p>
      </dgm:t>
    </dgm:pt>
    <dgm:pt modelId="{FA67135A-23A4-48CB-BDCD-32249E8048FE}" type="parTrans" cxnId="{C97F5266-8D71-4695-B649-8D3FF63966A7}">
      <dgm:prSet/>
      <dgm:spPr/>
      <dgm:t>
        <a:bodyPr/>
        <a:lstStyle/>
        <a:p>
          <a:endParaRPr lang="ru-RU"/>
        </a:p>
      </dgm:t>
    </dgm:pt>
    <dgm:pt modelId="{43EFDEE4-8EB2-4CA4-8782-E5C3582565A9}" type="sibTrans" cxnId="{C97F5266-8D71-4695-B649-8D3FF63966A7}">
      <dgm:prSet/>
      <dgm:spPr/>
      <dgm:t>
        <a:bodyPr/>
        <a:lstStyle/>
        <a:p>
          <a:endParaRPr lang="ru-RU"/>
        </a:p>
      </dgm:t>
    </dgm:pt>
    <dgm:pt modelId="{1F2CBFF9-8FA6-44FA-9978-B4BE9AF5A71F}" type="pres">
      <dgm:prSet presAssocID="{900B11C9-9E12-4890-925D-49469572A7EC}" presName="CompostProcess" presStyleCnt="0">
        <dgm:presLayoutVars>
          <dgm:dir/>
          <dgm:resizeHandles val="exact"/>
        </dgm:presLayoutVars>
      </dgm:prSet>
      <dgm:spPr/>
    </dgm:pt>
    <dgm:pt modelId="{FAAAC523-49EB-43B8-A8FE-9C21623FF631}" type="pres">
      <dgm:prSet presAssocID="{900B11C9-9E12-4890-925D-49469572A7EC}" presName="arrow" presStyleLbl="bgShp" presStyleIdx="0" presStyleCnt="1"/>
      <dgm:spPr>
        <a:solidFill>
          <a:srgbClr val="DF21AD"/>
        </a:solidFill>
        <a:ln>
          <a:solidFill>
            <a:srgbClr val="0070C0"/>
          </a:solidFill>
        </a:ln>
      </dgm:spPr>
    </dgm:pt>
    <dgm:pt modelId="{8DF1A216-DA6A-43C2-A9CC-8D1BFA8154D5}" type="pres">
      <dgm:prSet presAssocID="{900B11C9-9E12-4890-925D-49469572A7EC}" presName="linearProcess" presStyleCnt="0"/>
      <dgm:spPr/>
    </dgm:pt>
    <dgm:pt modelId="{460D6962-2A71-4769-BAF2-4FC246FCE122}" type="pres">
      <dgm:prSet presAssocID="{6471B670-92BA-4B00-BD74-C01ADA44B026}" presName="textNode" presStyleLbl="node1" presStyleIdx="0" presStyleCnt="4" custLinFactNeighborX="-47507" custLinFactNeighborY="-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361FD-5A3B-4883-80CC-713F2B81A087}" type="pres">
      <dgm:prSet presAssocID="{5B0F7262-2A37-4452-BD3A-25D26F22D342}" presName="sibTrans" presStyleCnt="0"/>
      <dgm:spPr/>
    </dgm:pt>
    <dgm:pt modelId="{A2DCA7F1-0390-4BE6-AE39-8A5C97739E91}" type="pres">
      <dgm:prSet presAssocID="{A4927D96-17D3-47AC-BE72-B3893846363B}" presName="textNode" presStyleLbl="node1" presStyleIdx="1" presStyleCnt="4" custLinFactNeighborX="-48753" custLinFactNeighborY="-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4D15B-43E2-4C93-AE54-C8AE59C0D655}" type="pres">
      <dgm:prSet presAssocID="{45CBE74D-7FFA-46E5-9510-B2AB89268491}" presName="sibTrans" presStyleCnt="0"/>
      <dgm:spPr/>
    </dgm:pt>
    <dgm:pt modelId="{54919E50-1B27-43A0-9BD4-86C19183081C}" type="pres">
      <dgm:prSet presAssocID="{0532E0AA-DC13-4D29-ADD1-875B918032E0}" presName="textNode" presStyleLbl="node1" presStyleIdx="2" presStyleCnt="4" custLinFactNeighborX="-73292" custLinFactNeighborY="-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C3665-C4E8-4431-9C96-8EEB0456A17E}" type="pres">
      <dgm:prSet presAssocID="{C8E9A2A9-0D11-4DFA-B8EA-45640D1FE023}" presName="sibTrans" presStyleCnt="0"/>
      <dgm:spPr/>
    </dgm:pt>
    <dgm:pt modelId="{74869F0C-8180-4598-A94B-CE9B2701C7F3}" type="pres">
      <dgm:prSet presAssocID="{538D2655-3960-4670-BBDD-89D972B15BAF}" presName="textNode" presStyleLbl="node1" presStyleIdx="3" presStyleCnt="4" custLinFactX="-3520" custLinFactNeighborX="-100000" custLinFactNeighborY="-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C0D368-CC4E-4AB3-98A2-0411C8185DFF}" type="presOf" srcId="{0532E0AA-DC13-4D29-ADD1-875B918032E0}" destId="{54919E50-1B27-43A0-9BD4-86C19183081C}" srcOrd="0" destOrd="0" presId="urn:microsoft.com/office/officeart/2005/8/layout/hProcess9"/>
    <dgm:cxn modelId="{21A708E8-2796-4282-A030-853176AD66B1}" type="presOf" srcId="{900B11C9-9E12-4890-925D-49469572A7EC}" destId="{1F2CBFF9-8FA6-44FA-9978-B4BE9AF5A71F}" srcOrd="0" destOrd="0" presId="urn:microsoft.com/office/officeart/2005/8/layout/hProcess9"/>
    <dgm:cxn modelId="{9F812060-45B3-43A1-870B-77213E13734A}" type="presOf" srcId="{A4927D96-17D3-47AC-BE72-B3893846363B}" destId="{A2DCA7F1-0390-4BE6-AE39-8A5C97739E91}" srcOrd="0" destOrd="0" presId="urn:microsoft.com/office/officeart/2005/8/layout/hProcess9"/>
    <dgm:cxn modelId="{AF2EBA42-5156-43E2-861F-893C99F16148}" type="presOf" srcId="{6471B670-92BA-4B00-BD74-C01ADA44B026}" destId="{460D6962-2A71-4769-BAF2-4FC246FCE122}" srcOrd="0" destOrd="0" presId="urn:microsoft.com/office/officeart/2005/8/layout/hProcess9"/>
    <dgm:cxn modelId="{D05F7DB8-3A56-4F1B-81F5-E1E4AD38B2D0}" srcId="{900B11C9-9E12-4890-925D-49469572A7EC}" destId="{0532E0AA-DC13-4D29-ADD1-875B918032E0}" srcOrd="2" destOrd="0" parTransId="{55961723-E0C3-436C-9E33-1616D244B9F2}" sibTransId="{C8E9A2A9-0D11-4DFA-B8EA-45640D1FE023}"/>
    <dgm:cxn modelId="{12CB731A-08F0-45E5-9B8E-B915AA5A7326}" type="presOf" srcId="{538D2655-3960-4670-BBDD-89D972B15BAF}" destId="{74869F0C-8180-4598-A94B-CE9B2701C7F3}" srcOrd="0" destOrd="0" presId="urn:microsoft.com/office/officeart/2005/8/layout/hProcess9"/>
    <dgm:cxn modelId="{E73CFCD4-F89F-4695-BD61-C8BCAC63195E}" srcId="{900B11C9-9E12-4890-925D-49469572A7EC}" destId="{A4927D96-17D3-47AC-BE72-B3893846363B}" srcOrd="1" destOrd="0" parTransId="{5C9E1EF6-16B9-4A50-93AC-5EB910B93233}" sibTransId="{45CBE74D-7FFA-46E5-9510-B2AB89268491}"/>
    <dgm:cxn modelId="{C97F5266-8D71-4695-B649-8D3FF63966A7}" srcId="{900B11C9-9E12-4890-925D-49469572A7EC}" destId="{538D2655-3960-4670-BBDD-89D972B15BAF}" srcOrd="3" destOrd="0" parTransId="{FA67135A-23A4-48CB-BDCD-32249E8048FE}" sibTransId="{43EFDEE4-8EB2-4CA4-8782-E5C3582565A9}"/>
    <dgm:cxn modelId="{050390A2-0657-4870-A860-66702AA874C0}" srcId="{900B11C9-9E12-4890-925D-49469572A7EC}" destId="{6471B670-92BA-4B00-BD74-C01ADA44B026}" srcOrd="0" destOrd="0" parTransId="{434A7A39-53D0-4103-A454-2A545B1689E9}" sibTransId="{5B0F7262-2A37-4452-BD3A-25D26F22D342}"/>
    <dgm:cxn modelId="{5598C11E-7FF8-4627-A7C6-FCCA1AA6620F}" type="presParOf" srcId="{1F2CBFF9-8FA6-44FA-9978-B4BE9AF5A71F}" destId="{FAAAC523-49EB-43B8-A8FE-9C21623FF631}" srcOrd="0" destOrd="0" presId="urn:microsoft.com/office/officeart/2005/8/layout/hProcess9"/>
    <dgm:cxn modelId="{B7ED2E73-1E47-4378-BC27-FD4B62A3CEE5}" type="presParOf" srcId="{1F2CBFF9-8FA6-44FA-9978-B4BE9AF5A71F}" destId="{8DF1A216-DA6A-43C2-A9CC-8D1BFA8154D5}" srcOrd="1" destOrd="0" presId="urn:microsoft.com/office/officeart/2005/8/layout/hProcess9"/>
    <dgm:cxn modelId="{7F890193-38AD-43B3-BB5B-6DA5C677010D}" type="presParOf" srcId="{8DF1A216-DA6A-43C2-A9CC-8D1BFA8154D5}" destId="{460D6962-2A71-4769-BAF2-4FC246FCE122}" srcOrd="0" destOrd="0" presId="urn:microsoft.com/office/officeart/2005/8/layout/hProcess9"/>
    <dgm:cxn modelId="{18E189DC-3171-436D-A5C1-5A49C015E3CA}" type="presParOf" srcId="{8DF1A216-DA6A-43C2-A9CC-8D1BFA8154D5}" destId="{3B5361FD-5A3B-4883-80CC-713F2B81A087}" srcOrd="1" destOrd="0" presId="urn:microsoft.com/office/officeart/2005/8/layout/hProcess9"/>
    <dgm:cxn modelId="{EFDE907D-91C2-4BA6-BAC4-697DECDBAF68}" type="presParOf" srcId="{8DF1A216-DA6A-43C2-A9CC-8D1BFA8154D5}" destId="{A2DCA7F1-0390-4BE6-AE39-8A5C97739E91}" srcOrd="2" destOrd="0" presId="urn:microsoft.com/office/officeart/2005/8/layout/hProcess9"/>
    <dgm:cxn modelId="{51859212-AA6B-4BAB-B9D3-00356672A1B6}" type="presParOf" srcId="{8DF1A216-DA6A-43C2-A9CC-8D1BFA8154D5}" destId="{D304D15B-43E2-4C93-AE54-C8AE59C0D655}" srcOrd="3" destOrd="0" presId="urn:microsoft.com/office/officeart/2005/8/layout/hProcess9"/>
    <dgm:cxn modelId="{3D48960D-193A-4D70-8B91-36BE9ED32EAA}" type="presParOf" srcId="{8DF1A216-DA6A-43C2-A9CC-8D1BFA8154D5}" destId="{54919E50-1B27-43A0-9BD4-86C19183081C}" srcOrd="4" destOrd="0" presId="urn:microsoft.com/office/officeart/2005/8/layout/hProcess9"/>
    <dgm:cxn modelId="{A508BCCF-4250-409B-A9B9-5D9ED0DF1255}" type="presParOf" srcId="{8DF1A216-DA6A-43C2-A9CC-8D1BFA8154D5}" destId="{AB3C3665-C4E8-4431-9C96-8EEB0456A17E}" srcOrd="5" destOrd="0" presId="urn:microsoft.com/office/officeart/2005/8/layout/hProcess9"/>
    <dgm:cxn modelId="{92B3F36B-70C8-4B74-BC31-7215E397B366}" type="presParOf" srcId="{8DF1A216-DA6A-43C2-A9CC-8D1BFA8154D5}" destId="{74869F0C-8180-4598-A94B-CE9B2701C7F3}" srcOrd="6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380F1-C409-4536-AE81-8FA18FB1EA8C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D9E88-D0CB-42F2-8F72-4A2578FF7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F430B-3FAB-4E5E-9C36-DB90A832595E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9F64F-1965-4F46-9AB1-B4E9184B1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9F64F-1965-4F46-9AB1-B4E9184B186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AC01-340E-4E85-9A03-A0B87DC75E04}" type="datetime1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928F-E45B-4D2F-A2A2-884371CA1268}" type="datetime1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312A-8663-4156-9340-88B026361BA9}" type="datetime1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F226-E400-4301-916F-952927FB4BD1}" type="datetime1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3121-DE6F-40D6-8B44-31E37CF5E836}" type="datetime1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3FA3-0477-4D2A-9F28-66DEBAAAA15E}" type="datetime1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FCEC-ECBA-4992-B56B-C8298EA69A81}" type="datetime1">
              <a:rPr lang="ru-RU" smtClean="0"/>
              <a:pPr/>
              <a:t>25.05.2017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BAB5-DFAA-49E0-A561-0764E38C7782}" type="datetime1">
              <a:rPr lang="ru-RU" smtClean="0"/>
              <a:pPr/>
              <a:t>25.05.2017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3EAD-9E0E-4191-B88F-D15F1C8AD199}" type="datetime1">
              <a:rPr lang="ru-RU" smtClean="0"/>
              <a:pPr/>
              <a:t>25.05.2017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BCCB-1089-4C64-834B-EF2D8CA18CA8}" type="datetime1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C2B-1090-4A1D-8699-36BB12FA6B6D}" type="datetime1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844ED-0086-48C8-A4A9-41F0423D1006}" type="datetime1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56;&#1077;&#1087;&#1077;&#1088;&#1090;&#1091;&#1072;&#1088;%20&#1076;&#1083;&#1103;%20&#1084;&#1091;&#1079;&#1099;&#1082;&#1086;&#1090;&#1077;&#1088;&#1072;&#1087;&#1080;&#1080;.doc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69;&#1090;&#1072;&#1087;&#1099;%20&#1088;&#1077;&#1072;&#1083;&#1080;&#1079;&#1072;&#1094;&#1080;&#1080;%20&#1089;&#1080;&#1089;&#1090;&#1077;&#1084;&#1099;%20&#1084;&#1091;&#1079;.%20&#1086;&#1079;&#1076;&#1086;&#1088;&#1086;&#1074;.%20&#1088;&#1072;&#1073;&#1086;&#1090;&#1099;.docx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929486" cy="4071966"/>
          </a:xfrm>
        </p:spPr>
        <p:txBody>
          <a:bodyPr>
            <a:noAutofit/>
          </a:bodyPr>
          <a:lstStyle/>
          <a:p>
            <a: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«Использование </a:t>
            </a:r>
            <a:r>
              <a:rPr lang="ru-RU" sz="3400" b="1" i="1" dirty="0" err="1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здоровьесберегающих</a:t>
            </a:r>
            <a: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 технологий</a:t>
            </a:r>
            <a:b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</a:br>
            <a: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 в практике работы музыкального руководителя детского сада»</a:t>
            </a:r>
            <a:b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</a:br>
            <a:endParaRPr lang="ru-RU" sz="3400" b="1" i="1" dirty="0" smtClean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DF21AD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500034" y="4286256"/>
            <a:ext cx="7858180" cy="1785950"/>
          </a:xfrm>
        </p:spPr>
        <p:txBody>
          <a:bodyPr>
            <a:noAutofit/>
          </a:bodyPr>
          <a:lstStyle/>
          <a:p>
            <a:pPr marL="914400" indent="-914400" algn="r">
              <a:buNone/>
            </a:pPr>
            <a:r>
              <a:rPr lang="ru-RU" sz="2000" b="1" dirty="0" smtClean="0">
                <a:solidFill>
                  <a:srgbClr val="7030A0"/>
                </a:solidFill>
                <a:cs typeface="Times New Roman" pitchFamily="18" charset="0"/>
              </a:rPr>
              <a:t>Музыкальный руководитель </a:t>
            </a:r>
          </a:p>
          <a:p>
            <a:pPr marL="914400" indent="-914400" algn="r">
              <a:buNone/>
            </a:pPr>
            <a:r>
              <a:rPr lang="ru-RU" sz="2000" b="1" dirty="0" smtClean="0">
                <a:solidFill>
                  <a:srgbClr val="7030A0"/>
                </a:solidFill>
                <a:cs typeface="Times New Roman" pitchFamily="18" charset="0"/>
              </a:rPr>
              <a:t>МДОУ «Детский сад №17» </a:t>
            </a:r>
          </a:p>
          <a:p>
            <a:pPr marL="914400" indent="-914400" algn="r">
              <a:buNone/>
            </a:pPr>
            <a:r>
              <a:rPr lang="ru-RU" sz="2000" b="1" dirty="0" smtClean="0">
                <a:solidFill>
                  <a:srgbClr val="7030A0"/>
                </a:solidFill>
                <a:cs typeface="Times New Roman" pitchFamily="18" charset="0"/>
              </a:rPr>
              <a:t>Постникова Ирина Евгеньевна </a:t>
            </a:r>
          </a:p>
          <a:p>
            <a:pPr marL="914400" indent="-914400" algn="r">
              <a:buNone/>
            </a:pPr>
            <a:r>
              <a:rPr lang="ru-RU" sz="2000" b="1" dirty="0" smtClean="0">
                <a:solidFill>
                  <a:srgbClr val="7030A0"/>
                </a:solidFill>
                <a:cs typeface="Times New Roman" pitchFamily="18" charset="0"/>
              </a:rPr>
              <a:t>Г. Ростов Ярославской области </a:t>
            </a:r>
          </a:p>
          <a:p>
            <a:pPr marL="914400" indent="-914400" algn="r">
              <a:buNone/>
            </a:pPr>
            <a:r>
              <a:rPr lang="ru-RU" sz="2000" b="1" dirty="0" smtClean="0">
                <a:solidFill>
                  <a:srgbClr val="7030A0"/>
                </a:solidFill>
                <a:cs typeface="Times New Roman" pitchFamily="18" charset="0"/>
              </a:rPr>
              <a:t>2016 </a:t>
            </a:r>
            <a:r>
              <a:rPr lang="ru-RU" sz="2000" b="1" dirty="0" smtClean="0">
                <a:solidFill>
                  <a:srgbClr val="7030A0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0"/>
          </a:xfrm>
        </p:spPr>
        <p:txBody>
          <a:bodyPr>
            <a:normAutofit/>
          </a:bodyPr>
          <a:lstStyle/>
          <a:p>
            <a: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Пальчиковые игры:</a:t>
            </a: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8872510" cy="5150665"/>
          </a:xfrm>
        </p:spPr>
        <p:txBody>
          <a:bodyPr>
            <a:noAutofit/>
          </a:bodyPr>
          <a:lstStyle/>
          <a:p>
            <a:pPr marL="914400" indent="-914400" algn="ctr">
              <a:buNone/>
            </a:pPr>
            <a:endParaRPr lang="ru-RU" sz="2800" dirty="0" smtClean="0">
              <a:solidFill>
                <a:srgbClr val="0000FF"/>
              </a:solidFill>
              <a:latin typeface="+mj-lt"/>
            </a:endParaRPr>
          </a:p>
          <a:p>
            <a:pPr marL="914400" indent="-914400" algn="ctr">
              <a:buNone/>
            </a:pPr>
            <a:endParaRPr lang="ru-RU" sz="2800" dirty="0" smtClean="0">
              <a:solidFill>
                <a:srgbClr val="0000FF"/>
              </a:solidFill>
              <a:latin typeface="+mj-lt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развивают речь ребенка, двигательные качества, координационные способности пальцев рук , соединяют пальцевую пластику с выразительным мелодическим и речевым интонированием</a:t>
            </a: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2800" dirty="0" smtClean="0"/>
          </a:p>
        </p:txBody>
      </p:sp>
      <p:pic>
        <p:nvPicPr>
          <p:cNvPr id="5" name="Рисунок 4" descr="пальчи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004" y="4286256"/>
            <a:ext cx="2087880" cy="1402080"/>
          </a:xfrm>
          <a:prstGeom prst="roundRect">
            <a:avLst/>
          </a:prstGeom>
          <a:ln w="6350">
            <a:solidFill>
              <a:srgbClr val="7030A0"/>
            </a:solidFill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/>
          </a:bodyPr>
          <a:lstStyle/>
          <a:p>
            <a: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Речевые игры:</a:t>
            </a: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286808" cy="3786214"/>
          </a:xfrm>
        </p:spPr>
        <p:txBody>
          <a:bodyPr>
            <a:normAutofit fontScale="85000" lnSpcReduction="20000"/>
          </a:bodyPr>
          <a:lstStyle/>
          <a:p>
            <a:pPr marL="914400" indent="-914400" algn="ctr">
              <a:buNone/>
            </a:pPr>
            <a:endParaRPr lang="ru-RU" sz="5100" dirty="0" smtClean="0">
              <a:solidFill>
                <a:srgbClr val="0000FF"/>
              </a:solidFill>
              <a:latin typeface="+mj-lt"/>
            </a:endParaRPr>
          </a:p>
          <a:p>
            <a:pPr algn="ctr">
              <a:buNone/>
            </a:pPr>
            <a:r>
              <a:rPr lang="ru-RU" sz="3500" b="1" dirty="0" smtClean="0">
                <a:solidFill>
                  <a:srgbClr val="7030A0"/>
                </a:solidFill>
              </a:rPr>
              <a:t>позволяют укрепить голосовой аппарат, </a:t>
            </a:r>
          </a:p>
          <a:p>
            <a:pPr algn="ctr">
              <a:buNone/>
            </a:pPr>
            <a:r>
              <a:rPr lang="ru-RU" sz="3500" b="1" dirty="0" smtClean="0">
                <a:solidFill>
                  <a:srgbClr val="7030A0"/>
                </a:solidFill>
              </a:rPr>
              <a:t> овладеть всеми выразительными средствами музыки, </a:t>
            </a:r>
          </a:p>
          <a:p>
            <a:pPr algn="ctr">
              <a:buNone/>
            </a:pPr>
            <a:r>
              <a:rPr lang="ru-RU" sz="3500" b="1" dirty="0" smtClean="0">
                <a:solidFill>
                  <a:srgbClr val="7030A0"/>
                </a:solidFill>
              </a:rPr>
              <a:t>влияет на развитие эмоциональной выразительности речи детей </a:t>
            </a:r>
          </a:p>
          <a:p>
            <a:pPr algn="ctr">
              <a:buNone/>
            </a:pPr>
            <a:r>
              <a:rPr lang="ru-RU" sz="3500" b="1" dirty="0" smtClean="0">
                <a:solidFill>
                  <a:srgbClr val="7030A0"/>
                </a:solidFill>
              </a:rPr>
              <a:t>и двигательной активности</a:t>
            </a:r>
          </a:p>
          <a:p>
            <a:pPr>
              <a:buFont typeface="Arial" charset="0"/>
              <a:buNone/>
            </a:pPr>
            <a:r>
              <a:rPr lang="ru-RU" sz="3500" dirty="0" smtClean="0"/>
              <a:t> </a:t>
            </a:r>
          </a:p>
        </p:txBody>
      </p:sp>
      <p:pic>
        <p:nvPicPr>
          <p:cNvPr id="5" name="Рисунок 4" descr="речевые игр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142984"/>
            <a:ext cx="2857520" cy="1600211"/>
          </a:xfrm>
          <a:prstGeom prst="roundRect">
            <a:avLst/>
          </a:prstGeom>
          <a:ln w="6350">
            <a:solidFill>
              <a:srgbClr val="7030A0"/>
            </a:solidFill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/>
          </a:bodyPr>
          <a:lstStyle/>
          <a:p>
            <a:r>
              <a:rPr lang="ru-RU" sz="3400" b="1" i="1" dirty="0" smtClean="0">
                <a:ln>
                  <a:solidFill>
                    <a:srgbClr val="DF21AD"/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  <a:hlinkClick r:id="rId3" action="ppaction://hlinkfile"/>
              </a:rPr>
              <a:t>Музыкотерапия:</a:t>
            </a:r>
            <a:endParaRPr lang="ru-RU" sz="3400" b="1" i="1" dirty="0" smtClean="0">
              <a:ln>
                <a:solidFill>
                  <a:srgbClr val="DF21AD"/>
                </a:solidFill>
              </a:ln>
              <a:solidFill>
                <a:srgbClr val="DF21AD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785786" y="1500174"/>
            <a:ext cx="8358214" cy="4857784"/>
          </a:xfrm>
        </p:spPr>
        <p:txBody>
          <a:bodyPr>
            <a:normAutofit/>
          </a:bodyPr>
          <a:lstStyle/>
          <a:p>
            <a:pPr marL="914400" indent="-371475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повышает иммунитет детей; </a:t>
            </a:r>
          </a:p>
          <a:p>
            <a:pPr marL="914400" indent="-371475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снимает напряжение,  раздражительность, головную и мышечную боль, </a:t>
            </a:r>
          </a:p>
          <a:p>
            <a:pPr marL="914400" indent="-371475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восстанавливает спокойное дыхание</a:t>
            </a:r>
          </a:p>
        </p:txBody>
      </p:sp>
      <p:pic>
        <p:nvPicPr>
          <p:cNvPr id="5" name="Рисунок 4" descr="у камин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3450509"/>
            <a:ext cx="3714776" cy="2836011"/>
          </a:xfrm>
          <a:prstGeom prst="roundRect">
            <a:avLst/>
          </a:prstGeom>
          <a:ln w="6350">
            <a:solidFill>
              <a:srgbClr val="7030A0"/>
            </a:solidFill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39552" y="500042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800" dirty="0" smtClean="0">
                <a:solidFill>
                  <a:srgbClr val="7030A0"/>
                </a:solidFill>
              </a:rPr>
              <a:t/>
            </a:r>
            <a:br>
              <a:rPr lang="ru-RU" sz="3800" dirty="0" smtClean="0">
                <a:solidFill>
                  <a:srgbClr val="7030A0"/>
                </a:solidFill>
              </a:rPr>
            </a:br>
            <a:r>
              <a:rPr lang="ru-RU" sz="4000" b="1" i="1" dirty="0" err="1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Психогимнастика</a:t>
            </a:r>
            <a:r>
              <a:rPr lang="ru-RU" sz="40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40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</a:br>
            <a:r>
              <a:rPr lang="ru-RU" sz="40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 М.И. Чистяковой</a:t>
            </a:r>
            <a:r>
              <a:rPr lang="ru-RU" sz="4000" i="1" dirty="0" smtClean="0">
                <a:solidFill>
                  <a:srgbClr val="DF21AD"/>
                </a:solidFill>
                <a:latin typeface="+mn-lt"/>
              </a:rPr>
              <a:t/>
            </a:r>
            <a:br>
              <a:rPr lang="ru-RU" sz="4000" i="1" dirty="0" smtClean="0">
                <a:solidFill>
                  <a:srgbClr val="DF21AD"/>
                </a:solidFill>
                <a:latin typeface="+mn-lt"/>
              </a:rPr>
            </a:br>
            <a:endParaRPr lang="ru-RU" sz="4000" i="1" dirty="0" smtClean="0">
              <a:solidFill>
                <a:srgbClr val="DF21AD"/>
              </a:solidFill>
              <a:latin typeface="+mn-lt"/>
            </a:endParaRP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428596" y="2643182"/>
            <a:ext cx="8715404" cy="4214818"/>
          </a:xfrm>
        </p:spPr>
        <p:txBody>
          <a:bodyPr>
            <a:noAutofit/>
          </a:bodyPr>
          <a:lstStyle/>
          <a:p>
            <a:pPr algn="ctr">
              <a:buFont typeface="Arial" charset="0"/>
              <a:buNone/>
            </a:pPr>
            <a:r>
              <a:rPr lang="ru-RU" b="1" dirty="0" err="1" smtClean="0">
                <a:solidFill>
                  <a:srgbClr val="7030A0"/>
                </a:solidFill>
                <a:cs typeface="Times New Roman" pitchFamily="18" charset="0"/>
              </a:rPr>
              <a:t>Психогимнастика</a:t>
            </a:r>
            <a:r>
              <a:rPr lang="ru-RU" b="1" dirty="0" smtClean="0">
                <a:solidFill>
                  <a:srgbClr val="7030A0"/>
                </a:solidFill>
                <a:cs typeface="Times New Roman" pitchFamily="18" charset="0"/>
              </a:rPr>
              <a:t> – это курс специальных занятий (этюдов, упражнений, игр), направленных на развитие и коррекцию различных сторон психики ребенка (познавательной и эмоционально - личностной сферы)</a:t>
            </a: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5687" y="535761"/>
            <a:ext cx="2286016" cy="1785950"/>
          </a:xfrm>
          <a:prstGeom prst="rect">
            <a:avLst/>
          </a:prstGeom>
          <a:ln w="6350">
            <a:solidFill>
              <a:srgbClr val="7030A0"/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643042" y="857232"/>
            <a:ext cx="5786478" cy="1857388"/>
          </a:xfrm>
        </p:spPr>
        <p:txBody>
          <a:bodyPr>
            <a:noAutofit/>
          </a:bodyPr>
          <a:lstStyle/>
          <a:p>
            <a: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Использование элементов </a:t>
            </a:r>
            <a:r>
              <a:rPr lang="ru-RU" sz="3400" b="1" i="1" dirty="0" err="1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психогимнастики</a:t>
            </a:r>
            <a: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 музыкальным руководителем ДОУ:</a:t>
            </a: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857224" y="2786058"/>
            <a:ext cx="8286776" cy="3080673"/>
          </a:xfrm>
        </p:spPr>
        <p:txBody>
          <a:bodyPr>
            <a:noAutofit/>
          </a:bodyPr>
          <a:lstStyle/>
          <a:p>
            <a:pPr marL="914400" indent="-371475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динамические упражнения, подвижные игры;</a:t>
            </a:r>
          </a:p>
          <a:p>
            <a:pPr marL="914400" indent="-371475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игры на развитие внимания и памяти;</a:t>
            </a:r>
          </a:p>
          <a:p>
            <a:pPr marL="914400" indent="-371475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этюды на выражения чувств, выразительность жестов;</a:t>
            </a:r>
          </a:p>
          <a:p>
            <a:pPr marL="914400" indent="-371475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фоновая музыка;</a:t>
            </a:r>
          </a:p>
          <a:p>
            <a:pPr marL="914400" indent="-371475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игры, способствующие успокоению и организации;</a:t>
            </a:r>
          </a:p>
          <a:p>
            <a:pPr marL="914400" indent="-371475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распознание эмоций – карта настроений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00232" y="428604"/>
            <a:ext cx="5072098" cy="1928826"/>
          </a:xfrm>
        </p:spPr>
        <p:txBody>
          <a:bodyPr>
            <a:normAutofit fontScale="90000"/>
          </a:bodyPr>
          <a:lstStyle/>
          <a:p>
            <a: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</a:rPr>
              <a:t>Результатами музыкально – оздоровительной  работы </a:t>
            </a:r>
            <a:b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</a:rPr>
            </a:br>
            <a: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</a:rPr>
              <a:t>являются:</a:t>
            </a:r>
            <a:endParaRPr lang="ru-RU" sz="3400" b="1" i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DF21AD"/>
              </a:solidFill>
            </a:endParaRP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785786" y="2000240"/>
            <a:ext cx="8358214" cy="4125923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11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9600" b="1" dirty="0" smtClean="0">
                <a:solidFill>
                  <a:srgbClr val="7030A0"/>
                </a:solidFill>
                <a:cs typeface="Times New Roman" pitchFamily="18" charset="0"/>
              </a:rPr>
              <a:t>повышение уровня развития музыкальных и творческих способностей детей;</a:t>
            </a:r>
          </a:p>
          <a:p>
            <a:pPr>
              <a:buFont typeface="Wingdings" pitchFamily="2" charset="2"/>
              <a:buChar char="Ø"/>
            </a:pPr>
            <a:r>
              <a:rPr lang="ru-RU" sz="9600" b="1" dirty="0" smtClean="0">
                <a:solidFill>
                  <a:srgbClr val="7030A0"/>
                </a:solidFill>
                <a:cs typeface="Times New Roman" pitchFamily="18" charset="0"/>
              </a:rPr>
              <a:t>стабильность эмоционального благополучия каждого ребенка;</a:t>
            </a:r>
          </a:p>
          <a:p>
            <a:pPr>
              <a:buFont typeface="Wingdings" pitchFamily="2" charset="2"/>
              <a:buChar char="Ø"/>
            </a:pPr>
            <a:r>
              <a:rPr lang="ru-RU" sz="9600" b="1" dirty="0" smtClean="0">
                <a:solidFill>
                  <a:srgbClr val="7030A0"/>
                </a:solidFill>
                <a:cs typeface="Times New Roman" pitchFamily="18" charset="0"/>
              </a:rPr>
              <a:t>повышение уровня речевого развития;</a:t>
            </a:r>
          </a:p>
          <a:p>
            <a:pPr>
              <a:buFont typeface="Wingdings" pitchFamily="2" charset="2"/>
              <a:buChar char="Ø"/>
            </a:pPr>
            <a:r>
              <a:rPr lang="ru-RU" sz="9600" b="1" dirty="0" smtClean="0">
                <a:solidFill>
                  <a:srgbClr val="7030A0"/>
                </a:solidFill>
                <a:cs typeface="Times New Roman" pitchFamily="18" charset="0"/>
              </a:rPr>
              <a:t>снижение заболеваемости;</a:t>
            </a:r>
          </a:p>
          <a:p>
            <a:pPr>
              <a:buFont typeface="Wingdings" pitchFamily="2" charset="2"/>
              <a:buChar char="Ø"/>
            </a:pPr>
            <a:r>
              <a:rPr lang="ru-RU" sz="9600" b="1" dirty="0" smtClean="0">
                <a:solidFill>
                  <a:srgbClr val="7030A0"/>
                </a:solidFill>
                <a:cs typeface="Times New Roman" pitchFamily="18" charset="0"/>
              </a:rPr>
              <a:t>стабильность физической и умственной работоспособности</a:t>
            </a:r>
          </a:p>
          <a:p>
            <a:pPr>
              <a:buNone/>
            </a:pPr>
            <a:r>
              <a:rPr lang="ru-RU" sz="9600" dirty="0" smtClean="0"/>
              <a:t>              </a:t>
            </a:r>
            <a:endParaRPr lang="ru-RU" sz="9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5600" dirty="0" smtClean="0"/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32000" dirty="0" smtClean="0"/>
          </a:p>
          <a:p>
            <a:pPr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400" dirty="0" smtClean="0"/>
          </a:p>
          <a:p>
            <a:pPr algn="ctr">
              <a:buNone/>
            </a:pPr>
            <a:endParaRPr lang="ru-RU" sz="6600" dirty="0" smtClean="0"/>
          </a:p>
          <a:p>
            <a:pPr algn="ctr">
              <a:buNone/>
            </a:pPr>
            <a:endParaRPr lang="ru-RU" sz="9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4929198"/>
            <a:ext cx="2118360" cy="137922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229600" cy="392909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70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5" name="Рисунок 4" descr="большая кар. ноты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143248"/>
            <a:ext cx="2782264" cy="1572584"/>
          </a:xfrm>
          <a:prstGeom prst="round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85950"/>
          </a:xfrm>
        </p:spPr>
        <p:txBody>
          <a:bodyPr>
            <a:normAutofit/>
          </a:bodyPr>
          <a:lstStyle/>
          <a:p>
            <a: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Используемая </a:t>
            </a:r>
            <a:b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</a:br>
            <a: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литература:</a:t>
            </a: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1500166" y="1571612"/>
            <a:ext cx="6786610" cy="3939639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11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1200" b="1" dirty="0" smtClean="0">
                <a:solidFill>
                  <a:srgbClr val="7030A0"/>
                </a:solidFill>
                <a:cs typeface="Times New Roman" pitchFamily="18" charset="0"/>
              </a:rPr>
              <a:t>«Система музыкально – оздоровительной работы в детском саду» (занятия, игры, упражнения) автор – составитель О. Н. </a:t>
            </a:r>
            <a:r>
              <a:rPr lang="ru-RU" sz="11200" b="1" dirty="0" err="1" smtClean="0">
                <a:solidFill>
                  <a:srgbClr val="7030A0"/>
                </a:solidFill>
                <a:cs typeface="Times New Roman" pitchFamily="18" charset="0"/>
              </a:rPr>
              <a:t>Арсеневская</a:t>
            </a:r>
            <a:r>
              <a:rPr lang="ru-RU" sz="11200" b="1" dirty="0" smtClean="0">
                <a:solidFill>
                  <a:srgbClr val="7030A0"/>
                </a:solidFill>
                <a:cs typeface="Times New Roman" pitchFamily="18" charset="0"/>
              </a:rPr>
              <a:t> Издательство «Учитель» Волгоград </a:t>
            </a:r>
          </a:p>
          <a:p>
            <a:pPr>
              <a:buNone/>
            </a:pPr>
            <a:r>
              <a:rPr lang="ru-RU" sz="11200" b="1" dirty="0" smtClean="0">
                <a:solidFill>
                  <a:srgbClr val="7030A0"/>
                </a:solidFill>
                <a:cs typeface="Times New Roman" pitchFamily="18" charset="0"/>
              </a:rPr>
              <a:t>     2012 год</a:t>
            </a:r>
          </a:p>
          <a:p>
            <a:pPr>
              <a:buNone/>
            </a:pPr>
            <a:endParaRPr lang="ru-RU" sz="11200" b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marL="271463" indent="-271463">
              <a:buFont typeface="Wingdings" pitchFamily="2" charset="2"/>
              <a:buChar char="Ø"/>
            </a:pPr>
            <a:r>
              <a:rPr lang="ru-RU" sz="11200" b="1" dirty="0" smtClean="0">
                <a:solidFill>
                  <a:srgbClr val="7030A0"/>
                </a:solidFill>
                <a:cs typeface="Times New Roman" pitchFamily="18" charset="0"/>
              </a:rPr>
              <a:t> «</a:t>
            </a:r>
            <a:r>
              <a:rPr lang="ru-RU" sz="11200" b="1" dirty="0" err="1" smtClean="0">
                <a:solidFill>
                  <a:srgbClr val="7030A0"/>
                </a:solidFill>
                <a:cs typeface="Times New Roman" pitchFamily="18" charset="0"/>
              </a:rPr>
              <a:t>Психогимнастика</a:t>
            </a:r>
            <a:r>
              <a:rPr lang="ru-RU" sz="11200" b="1" dirty="0" smtClean="0">
                <a:solidFill>
                  <a:srgbClr val="7030A0"/>
                </a:solidFill>
                <a:cs typeface="Times New Roman" pitchFamily="18" charset="0"/>
              </a:rPr>
              <a:t>» М. И. Чистякова</a:t>
            </a:r>
          </a:p>
          <a:p>
            <a:pPr marL="357188" indent="-357188">
              <a:buNone/>
            </a:pPr>
            <a:r>
              <a:rPr lang="ru-RU" sz="11200" b="1" dirty="0" smtClean="0">
                <a:solidFill>
                  <a:srgbClr val="7030A0"/>
                </a:solidFill>
                <a:cs typeface="Times New Roman" pitchFamily="18" charset="0"/>
              </a:rPr>
              <a:t>      Издательство «Просвещение»     «ВЛАДОС» 1995 год</a:t>
            </a:r>
          </a:p>
          <a:p>
            <a:pPr>
              <a:buNone/>
            </a:pPr>
            <a:r>
              <a:rPr lang="ru-RU" sz="9600" dirty="0" smtClean="0">
                <a:solidFill>
                  <a:srgbClr val="7030A0"/>
                </a:solidFill>
              </a:rPr>
              <a:t>              </a:t>
            </a:r>
            <a:endParaRPr lang="ru-RU" sz="11200" b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>
              <a:buNone/>
            </a:pPr>
            <a:endParaRPr lang="ru-RU" sz="95600" dirty="0" smtClean="0"/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32000" dirty="0" smtClean="0"/>
          </a:p>
          <a:p>
            <a:pPr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400" dirty="0" smtClean="0"/>
          </a:p>
          <a:p>
            <a:pPr algn="ctr">
              <a:buNone/>
            </a:pPr>
            <a:endParaRPr lang="ru-RU" sz="6600" dirty="0" smtClean="0"/>
          </a:p>
          <a:p>
            <a:pPr algn="ctr">
              <a:buNone/>
            </a:pPr>
            <a:endParaRPr lang="ru-RU" sz="9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1714488"/>
            <a:ext cx="7786742" cy="3429024"/>
          </a:xfrm>
        </p:spPr>
        <p:txBody>
          <a:bodyPr>
            <a:normAutofit fontScale="90000"/>
          </a:bodyPr>
          <a:lstStyle/>
          <a:p>
            <a:r>
              <a:rPr lang="ru-RU" sz="38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Цель </a:t>
            </a:r>
            <a:r>
              <a:rPr lang="ru-RU" sz="3800" b="1" i="1" dirty="0" err="1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здоровьесберегающих</a:t>
            </a:r>
            <a:r>
              <a:rPr lang="ru-RU" sz="38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 технологий </a:t>
            </a:r>
            <a:br>
              <a:rPr lang="ru-RU" sz="38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</a:br>
            <a:r>
              <a:rPr lang="ru-RU" sz="38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на музыкальных занятиях:</a:t>
            </a:r>
            <a:r>
              <a:rPr lang="ru-RU" sz="4000" b="1" u="sng" dirty="0" smtClean="0">
                <a:solidFill>
                  <a:srgbClr val="DF21AD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4000" b="1" u="sng" dirty="0" smtClean="0">
                <a:solidFill>
                  <a:srgbClr val="DF21AD"/>
                </a:solidFill>
                <a:latin typeface="+mn-lt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организовать музыкально – оздоровительную работу в ДОУ, обеспечивающую каждому ребенку укрепление психического и физического здоровья, выявление музыкальных </a:t>
            </a:r>
            <a:br>
              <a:rPr lang="ru-RU" sz="36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и творческих способностей, формирование привычки к здоровому образу жизни</a:t>
            </a:r>
          </a:p>
        </p:txBody>
      </p:sp>
      <p:sp>
        <p:nvSpPr>
          <p:cNvPr id="3076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8229600" cy="92869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11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1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dirty="0" smtClean="0"/>
              <a:t>              </a:t>
            </a:r>
            <a:endParaRPr lang="ru-RU" sz="11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5600" dirty="0" smtClean="0"/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32000" dirty="0" smtClean="0"/>
          </a:p>
          <a:p>
            <a:pPr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400" dirty="0" smtClean="0"/>
          </a:p>
          <a:p>
            <a:pPr algn="ctr">
              <a:buNone/>
            </a:pPr>
            <a:endParaRPr lang="ru-RU" sz="6600" dirty="0" smtClean="0"/>
          </a:p>
          <a:p>
            <a:pPr algn="ctr">
              <a:buNone/>
            </a:pPr>
            <a:endParaRPr lang="ru-RU" sz="9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928794" y="571480"/>
            <a:ext cx="5500726" cy="1714512"/>
          </a:xfrm>
        </p:spPr>
        <p:txBody>
          <a:bodyPr>
            <a:noAutofit/>
          </a:bodyPr>
          <a:lstStyle/>
          <a:p>
            <a: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Задачи </a:t>
            </a:r>
            <a:b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</a:br>
            <a: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музыкально-оздоровительной </a:t>
            </a:r>
            <a:b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</a:br>
            <a: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работы:</a:t>
            </a: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785786" y="2643182"/>
            <a:ext cx="7695334" cy="3223549"/>
          </a:xfrm>
        </p:spPr>
        <p:txBody>
          <a:bodyPr>
            <a:normAutofit fontScale="32500" lnSpcReduction="20000"/>
          </a:bodyPr>
          <a:lstStyle/>
          <a:p>
            <a:pPr marL="914400" indent="-914400" algn="ctr">
              <a:buNone/>
            </a:pPr>
            <a:endParaRPr lang="ru-RU" sz="5100" dirty="0" smtClean="0">
              <a:solidFill>
                <a:srgbClr val="0000FF"/>
              </a:solidFill>
              <a:latin typeface="+mj-lt"/>
            </a:endParaRPr>
          </a:p>
          <a:p>
            <a:pPr marL="914400" indent="-914400" algn="ctr">
              <a:buNone/>
            </a:pPr>
            <a:endParaRPr lang="ru-RU" sz="5100" dirty="0" smtClean="0">
              <a:solidFill>
                <a:srgbClr val="0000FF"/>
              </a:solidFill>
              <a:latin typeface="+mj-lt"/>
            </a:endParaRPr>
          </a:p>
          <a:p>
            <a:pPr>
              <a:buNone/>
            </a:pPr>
            <a:endParaRPr lang="ru-RU" sz="96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6600" dirty="0" smtClean="0"/>
          </a:p>
          <a:p>
            <a:pPr algn="ctr">
              <a:buNone/>
            </a:pPr>
            <a:endParaRPr lang="ru-RU" sz="9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2000232" y="25003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786478" cy="2428892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rgbClr val="DF21AD"/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  <a:hlinkClick r:id="rId3" action="ppaction://hlinkfile"/>
              </a:rPr>
              <a:t>Этапы реализации системы </a:t>
            </a:r>
            <a:br>
              <a:rPr lang="ru-RU" sz="3200" b="1" dirty="0" smtClean="0">
                <a:ln>
                  <a:solidFill>
                    <a:srgbClr val="DF21AD"/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  <a:hlinkClick r:id="rId3" action="ppaction://hlinkfile"/>
              </a:rPr>
            </a:br>
            <a:r>
              <a:rPr lang="ru-RU" sz="3200" b="1" dirty="0" smtClean="0">
                <a:ln>
                  <a:solidFill>
                    <a:srgbClr val="DF21AD"/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  <a:hlinkClick r:id="rId3" action="ppaction://hlinkfile"/>
              </a:rPr>
              <a:t>музыкально – оздоровительной </a:t>
            </a:r>
            <a:br>
              <a:rPr lang="ru-RU" sz="3200" b="1" dirty="0" smtClean="0">
                <a:ln>
                  <a:solidFill>
                    <a:srgbClr val="DF21AD"/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  <a:hlinkClick r:id="rId3" action="ppaction://hlinkfile"/>
              </a:rPr>
            </a:br>
            <a:r>
              <a:rPr lang="ru-RU" sz="3200" b="1" dirty="0" smtClean="0">
                <a:ln>
                  <a:solidFill>
                    <a:srgbClr val="DF21AD"/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  <a:hlinkClick r:id="rId3" action="ppaction://hlinkfile"/>
              </a:rPr>
              <a:t>работы в ДОУ</a:t>
            </a:r>
            <a:endParaRPr lang="ru-RU" sz="3200" b="1" dirty="0" smtClean="0">
              <a:ln>
                <a:solidFill>
                  <a:srgbClr val="DF21AD"/>
                </a:solidFill>
              </a:ln>
              <a:solidFill>
                <a:srgbClr val="DF21AD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500034" y="1928802"/>
          <a:ext cx="8286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500594"/>
          </a:xfrm>
        </p:spPr>
        <p:txBody>
          <a:bodyPr>
            <a:normAutofit/>
          </a:bodyPr>
          <a:lstStyle/>
          <a:p>
            <a:r>
              <a:rPr lang="ru-RU" sz="3400" b="1" i="1" dirty="0" err="1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Валеологические</a:t>
            </a:r>
            <a: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 </a:t>
            </a:r>
            <a:b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</a:br>
            <a: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песни – </a:t>
            </a:r>
            <a:r>
              <a:rPr lang="ru-RU" sz="3400" b="1" i="1" dirty="0" err="1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распевки</a:t>
            </a:r>
            <a: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:</a:t>
            </a:r>
            <a:r>
              <a:rPr lang="ru-RU" sz="3400" b="1" i="1" dirty="0" smtClean="0">
                <a:solidFill>
                  <a:srgbClr val="DF21AD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3400" b="1" i="1" dirty="0" smtClean="0">
                <a:solidFill>
                  <a:srgbClr val="DF21AD"/>
                </a:solidFill>
                <a:latin typeface="+mn-lt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поднимают настроение, задают </a:t>
            </a:r>
            <a:br>
              <a:rPr lang="ru-RU" sz="32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позитивный тон </a:t>
            </a:r>
            <a:br>
              <a:rPr lang="ru-RU" sz="32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к восприятию окружающего мира, улучшают эмоциональный климат на занятии, подготавливают голос к пению</a:t>
            </a: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467544" y="3357562"/>
            <a:ext cx="8229600" cy="2509169"/>
          </a:xfrm>
        </p:spPr>
        <p:txBody>
          <a:bodyPr>
            <a:normAutofit/>
          </a:bodyPr>
          <a:lstStyle/>
          <a:p>
            <a:pPr marL="914400" indent="-914400" algn="ctr">
              <a:buNone/>
            </a:pPr>
            <a:endParaRPr lang="ru-RU" sz="5100" dirty="0" smtClean="0">
              <a:solidFill>
                <a:srgbClr val="0000FF"/>
              </a:solidFill>
              <a:latin typeface="+mj-lt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pic>
        <p:nvPicPr>
          <p:cNvPr id="6" name="Рисунок 5" descr="нотки+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4357694"/>
            <a:ext cx="2164080" cy="1348740"/>
          </a:xfrm>
          <a:prstGeom prst="roundRect">
            <a:avLst/>
          </a:prstGeom>
          <a:ln w="6350">
            <a:solidFill>
              <a:srgbClr val="7030A0"/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572428" cy="1357322"/>
          </a:xfrm>
        </p:spPr>
        <p:txBody>
          <a:bodyPr>
            <a:normAutofit/>
          </a:bodyPr>
          <a:lstStyle/>
          <a:p>
            <a: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Дыхательная </a:t>
            </a:r>
            <a:b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</a:br>
            <a: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гимнастика:</a:t>
            </a: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2500298" y="1643050"/>
            <a:ext cx="6000792" cy="4143404"/>
          </a:xfrm>
        </p:spPr>
        <p:txBody>
          <a:bodyPr>
            <a:normAutofit fontScale="62500" lnSpcReduction="20000"/>
          </a:bodyPr>
          <a:lstStyle/>
          <a:p>
            <a:pPr marL="914400" indent="-914400">
              <a:buNone/>
            </a:pPr>
            <a:endParaRPr lang="ru-RU" b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marL="442913" indent="-442913">
              <a:buFont typeface="Wingdings" pitchFamily="2" charset="2"/>
              <a:buChar char="Ø"/>
            </a:pPr>
            <a:r>
              <a:rPr lang="ru-RU" sz="4600" b="1" dirty="0" smtClean="0">
                <a:solidFill>
                  <a:srgbClr val="7030A0"/>
                </a:solidFill>
                <a:cs typeface="Times New Roman" pitchFamily="18" charset="0"/>
              </a:rPr>
              <a:t>положительно влияет на обменные процессы, играющие важную роль в кровоснабжении;</a:t>
            </a:r>
          </a:p>
          <a:p>
            <a:pPr marL="442913" indent="-442913">
              <a:buFont typeface="Wingdings" pitchFamily="2" charset="2"/>
              <a:buChar char="Ø"/>
            </a:pPr>
            <a:r>
              <a:rPr lang="ru-RU" sz="4600" b="1" dirty="0" smtClean="0">
                <a:solidFill>
                  <a:srgbClr val="7030A0"/>
                </a:solidFill>
                <a:cs typeface="Times New Roman" pitchFamily="18" charset="0"/>
              </a:rPr>
              <a:t>улучшает дренажную функцию бронхов;</a:t>
            </a:r>
          </a:p>
          <a:p>
            <a:pPr marL="442913" indent="-442913">
              <a:buFont typeface="Wingdings" pitchFamily="2" charset="2"/>
              <a:buChar char="Ø"/>
            </a:pPr>
            <a:r>
              <a:rPr lang="ru-RU" sz="4600" b="1" dirty="0" smtClean="0">
                <a:solidFill>
                  <a:srgbClr val="7030A0"/>
                </a:solidFill>
                <a:cs typeface="Times New Roman" pitchFamily="18" charset="0"/>
              </a:rPr>
              <a:t>восстанавливает нарушенное носовое дыхание;</a:t>
            </a:r>
          </a:p>
          <a:p>
            <a:pPr marL="442913" indent="-442913">
              <a:buFont typeface="Wingdings" pitchFamily="2" charset="2"/>
              <a:buChar char="Ø"/>
            </a:pPr>
            <a:r>
              <a:rPr lang="ru-RU" sz="4600" b="1" dirty="0" smtClean="0">
                <a:solidFill>
                  <a:srgbClr val="7030A0"/>
                </a:solidFill>
                <a:cs typeface="Times New Roman" pitchFamily="18" charset="0"/>
              </a:rPr>
              <a:t>исправляет деформации грудной клетки и позвоночника</a:t>
            </a:r>
          </a:p>
        </p:txBody>
      </p:sp>
      <p:pic>
        <p:nvPicPr>
          <p:cNvPr id="6" name="Рисунок 5" descr="++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7" y="2285992"/>
            <a:ext cx="2157693" cy="2000264"/>
          </a:xfrm>
          <a:prstGeom prst="roundRect">
            <a:avLst/>
          </a:prstGeom>
          <a:ln w="6350">
            <a:solidFill>
              <a:srgbClr val="7030A0"/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857388"/>
          </a:xfrm>
        </p:spPr>
        <p:txBody>
          <a:bodyPr>
            <a:normAutofit/>
          </a:bodyPr>
          <a:lstStyle/>
          <a:p>
            <a: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Артикуляционная </a:t>
            </a:r>
            <a:b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</a:br>
            <a: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гимнастика:</a:t>
            </a: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467544" y="2000240"/>
            <a:ext cx="8229600" cy="3866491"/>
          </a:xfrm>
        </p:spPr>
        <p:txBody>
          <a:bodyPr>
            <a:normAutofit/>
          </a:bodyPr>
          <a:lstStyle/>
          <a:p>
            <a:pPr marL="985838" indent="-442913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+mj-lt"/>
              </a:rPr>
              <a:t>выработка качественных, полноценных движений органов артикуляции </a:t>
            </a:r>
          </a:p>
          <a:p>
            <a:pPr marL="914400" indent="-91440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+mj-lt"/>
              </a:rPr>
              <a:t>    (проводятся совместно с логопедом </a:t>
            </a:r>
          </a:p>
          <a:p>
            <a:pPr marL="914400" indent="-91440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+mj-lt"/>
              </a:rPr>
              <a:t>перед зеркалом)</a:t>
            </a:r>
          </a:p>
        </p:txBody>
      </p:sp>
      <p:pic>
        <p:nvPicPr>
          <p:cNvPr id="5" name="Рисунок 4" descr="с логопедо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4500570"/>
            <a:ext cx="2070491" cy="1372572"/>
          </a:xfrm>
          <a:prstGeom prst="roundRect">
            <a:avLst/>
          </a:prstGeom>
          <a:ln w="6350">
            <a:solidFill>
              <a:srgbClr val="7030A0"/>
            </a:solidFill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24" y="357166"/>
            <a:ext cx="7372376" cy="1785950"/>
          </a:xfrm>
        </p:spPr>
        <p:txBody>
          <a:bodyPr>
            <a:normAutofit/>
          </a:bodyPr>
          <a:lstStyle/>
          <a:p>
            <a:r>
              <a:rPr lang="ru-RU" sz="3400" b="1" i="1" dirty="0" err="1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Фонопедические</a:t>
            </a:r>
            <a: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</a:br>
            <a: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 упражнения:</a:t>
            </a:r>
          </a:p>
        </p:txBody>
      </p:sp>
      <p:sp>
        <p:nvSpPr>
          <p:cNvPr id="3076" name="Содержимое 2"/>
          <p:cNvSpPr>
            <a:spLocks noGrp="1"/>
          </p:cNvSpPr>
          <p:nvPr>
            <p:ph idx="4294967295"/>
          </p:nvPr>
        </p:nvSpPr>
        <p:spPr>
          <a:xfrm>
            <a:off x="2428860" y="1142984"/>
            <a:ext cx="6357982" cy="4643470"/>
          </a:xfrm>
        </p:spPr>
        <p:txBody>
          <a:bodyPr>
            <a:normAutofit/>
          </a:bodyPr>
          <a:lstStyle/>
          <a:p>
            <a:pPr marL="914400" indent="-914400" algn="ctr">
              <a:buNone/>
            </a:pPr>
            <a:endParaRPr lang="ru-RU" sz="5100" dirty="0" smtClean="0">
              <a:solidFill>
                <a:srgbClr val="0000FF"/>
              </a:solidFill>
              <a:latin typeface="+mj-lt"/>
            </a:endParaRPr>
          </a:p>
          <a:p>
            <a:pPr marL="714375" indent="-390525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3000" b="1" dirty="0" smtClean="0">
                <a:solidFill>
                  <a:srgbClr val="7030A0"/>
                </a:solidFill>
              </a:rPr>
              <a:t>профилактика заболеваний    верхних дыхательных путей,</a:t>
            </a:r>
          </a:p>
          <a:p>
            <a:pPr marL="324000" indent="0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3000" b="1" dirty="0" smtClean="0">
                <a:solidFill>
                  <a:srgbClr val="7030A0"/>
                </a:solidFill>
              </a:rPr>
              <a:t>укрепление голосовых связок, </a:t>
            </a:r>
          </a:p>
          <a:p>
            <a:pPr marL="324000" indent="0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3000" b="1" dirty="0" smtClean="0">
                <a:solidFill>
                  <a:srgbClr val="7030A0"/>
                </a:solidFill>
              </a:rPr>
              <a:t>подготовка к пению</a:t>
            </a:r>
          </a:p>
        </p:txBody>
      </p:sp>
      <p:pic>
        <p:nvPicPr>
          <p:cNvPr id="5" name="Рисунок 4" descr="читает стих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4453291"/>
            <a:ext cx="2381252" cy="1584615"/>
          </a:xfrm>
          <a:prstGeom prst="roundRect">
            <a:avLst/>
          </a:prstGeom>
          <a:ln w="6350">
            <a:solidFill>
              <a:srgbClr val="7030A0"/>
            </a:solidFill>
          </a:ln>
        </p:spPr>
      </p:pic>
      <p:pic>
        <p:nvPicPr>
          <p:cNvPr id="6" name="Рисунок 5" descr="+++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7" y="2214830"/>
            <a:ext cx="2357455" cy="1765816"/>
          </a:xfrm>
          <a:prstGeom prst="roundRect">
            <a:avLst/>
          </a:prstGeom>
          <a:ln w="6350">
            <a:solidFill>
              <a:srgbClr val="7030A0"/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rmAutofit/>
          </a:bodyPr>
          <a:lstStyle/>
          <a:p>
            <a:r>
              <a:rPr lang="ru-RU" sz="34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DF21AD"/>
                </a:solidFill>
                <a:latin typeface="+mn-lt"/>
                <a:cs typeface="Times New Roman" pitchFamily="18" charset="0"/>
              </a:rPr>
              <a:t>Игровой массаж:</a:t>
            </a: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1071538" y="2643182"/>
            <a:ext cx="7786742" cy="3500462"/>
          </a:xfrm>
        </p:spPr>
        <p:txBody>
          <a:bodyPr>
            <a:normAutofit fontScale="25000" lnSpcReduction="20000"/>
          </a:bodyPr>
          <a:lstStyle/>
          <a:p>
            <a:pPr marL="914400" indent="-914400" algn="ctr">
              <a:buNone/>
            </a:pPr>
            <a:endParaRPr lang="ru-RU" sz="5100" dirty="0" smtClean="0">
              <a:solidFill>
                <a:srgbClr val="0000FF"/>
              </a:solidFill>
              <a:latin typeface="+mj-lt"/>
            </a:endParaRPr>
          </a:p>
          <a:p>
            <a:pPr marL="914400" indent="-914400" algn="ctr">
              <a:buNone/>
            </a:pPr>
            <a:endParaRPr lang="ru-RU" sz="5100" dirty="0" smtClean="0">
              <a:solidFill>
                <a:srgbClr val="0000FF"/>
              </a:solidFill>
              <a:latin typeface="+mj-lt"/>
            </a:endParaRPr>
          </a:p>
          <a:p>
            <a:pPr marL="357188" indent="-357188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2800" b="1" dirty="0" smtClean="0">
                <a:solidFill>
                  <a:srgbClr val="7030A0"/>
                </a:solidFill>
                <a:cs typeface="Times New Roman" pitchFamily="18" charset="0"/>
              </a:rPr>
              <a:t>повышает защитные свойства верхних дыхательных путей и всего организма,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2800" b="1" dirty="0" smtClean="0">
                <a:solidFill>
                  <a:srgbClr val="7030A0"/>
                </a:solidFill>
                <a:cs typeface="Times New Roman" pitchFamily="18" charset="0"/>
              </a:rPr>
              <a:t>нормализует </a:t>
            </a:r>
            <a:r>
              <a:rPr lang="ru-RU" sz="12800" b="1" dirty="0" err="1" smtClean="0">
                <a:solidFill>
                  <a:srgbClr val="7030A0"/>
                </a:solidFill>
                <a:cs typeface="Times New Roman" pitchFamily="18" charset="0"/>
              </a:rPr>
              <a:t>вегетососудистый</a:t>
            </a:r>
            <a:r>
              <a:rPr lang="ru-RU" sz="12800" b="1" dirty="0" smtClean="0">
                <a:solidFill>
                  <a:srgbClr val="7030A0"/>
                </a:solidFill>
                <a:cs typeface="Times New Roman" pitchFamily="18" charset="0"/>
              </a:rPr>
              <a:t> тонус, деятельность вестибулярного аппарата </a:t>
            </a:r>
          </a:p>
          <a:p>
            <a:pPr>
              <a:lnSpc>
                <a:spcPct val="120000"/>
              </a:lnSpc>
              <a:buNone/>
            </a:pPr>
            <a:r>
              <a:rPr lang="ru-RU" sz="12800" b="1" dirty="0" smtClean="0">
                <a:solidFill>
                  <a:srgbClr val="7030A0"/>
                </a:solidFill>
                <a:cs typeface="Times New Roman" pitchFamily="18" charset="0"/>
              </a:rPr>
              <a:t>    и эндокринных желез</a:t>
            </a:r>
          </a:p>
          <a:p>
            <a:pPr>
              <a:lnSpc>
                <a:spcPct val="120000"/>
              </a:lnSpc>
              <a:buNone/>
            </a:pPr>
            <a:r>
              <a:rPr lang="ru-RU" sz="12800" dirty="0" smtClean="0">
                <a:solidFill>
                  <a:srgbClr val="7030A0"/>
                </a:solidFill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ru-RU" sz="8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pic>
        <p:nvPicPr>
          <p:cNvPr id="6" name="Рисунок 5" descr="+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428736"/>
            <a:ext cx="2506030" cy="1590707"/>
          </a:xfrm>
          <a:prstGeom prst="roundRect">
            <a:avLst/>
          </a:prstGeom>
          <a:ln w="6350">
            <a:solidFill>
              <a:srgbClr val="7030A0"/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411</Words>
  <Application>Microsoft Office PowerPoint</Application>
  <PresentationFormat>Экран (4:3)</PresentationFormat>
  <Paragraphs>180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«Использование здоровьесберегающих технологий  в практике работы музыкального руководителя детского сада» </vt:lpstr>
      <vt:lpstr>Цель здоровьесберегающих технологий  на музыкальных занятиях: организовать музыкально – оздоровительную работу в ДОУ, обеспечивающую каждому ребенку укрепление психического и физического здоровья, выявление музыкальных  и творческих способностей, формирование привычки к здоровому образу жизни</vt:lpstr>
      <vt:lpstr>Задачи  музыкально-оздоровительной  работы:</vt:lpstr>
      <vt:lpstr>Этапы реализации системы  музыкально – оздоровительной  работы в ДОУ</vt:lpstr>
      <vt:lpstr>Валеологические  песни – распевки: поднимают настроение, задают  позитивный тон  к восприятию окружающего мира, улучшают эмоциональный климат на занятии, подготавливают голос к пению</vt:lpstr>
      <vt:lpstr>Дыхательная  гимнастика:</vt:lpstr>
      <vt:lpstr>Артикуляционная  гимнастика:</vt:lpstr>
      <vt:lpstr>Фонопедические  упражнения:</vt:lpstr>
      <vt:lpstr>Игровой массаж:</vt:lpstr>
      <vt:lpstr>Пальчиковые игры:</vt:lpstr>
      <vt:lpstr>Речевые игры:</vt:lpstr>
      <vt:lpstr>Музыкотерапия:</vt:lpstr>
      <vt:lpstr>  Психогимнастика  М.И. Чистяковой </vt:lpstr>
      <vt:lpstr>Использование элементов психогимнастики музыкальным руководителем ДОУ:</vt:lpstr>
      <vt:lpstr>Результатами музыкально – оздоровительной  работы  являются:</vt:lpstr>
      <vt:lpstr>Спасибо за внимание!</vt:lpstr>
      <vt:lpstr>Используемая  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Упражнение на развитие внимания.</dc:title>
  <dc:creator>Ленчик</dc:creator>
  <cp:lastModifiedBy>IRINA</cp:lastModifiedBy>
  <cp:revision>137</cp:revision>
  <dcterms:created xsi:type="dcterms:W3CDTF">2013-01-24T11:45:00Z</dcterms:created>
  <dcterms:modified xsi:type="dcterms:W3CDTF">2017-05-25T17:06:38Z</dcterms:modified>
</cp:coreProperties>
</file>