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75" r:id="rId7"/>
    <p:sldId id="274" r:id="rId8"/>
    <p:sldId id="260" r:id="rId9"/>
    <p:sldId id="276" r:id="rId10"/>
    <p:sldId id="265" r:id="rId11"/>
    <p:sldId id="261" r:id="rId12"/>
    <p:sldId id="262" r:id="rId13"/>
    <p:sldId id="271" r:id="rId14"/>
    <p:sldId id="273" r:id="rId15"/>
    <p:sldId id="287" r:id="rId16"/>
    <p:sldId id="288" r:id="rId17"/>
    <p:sldId id="268" r:id="rId18"/>
    <p:sldId id="267" r:id="rId19"/>
    <p:sldId id="266" r:id="rId20"/>
    <p:sldId id="269" r:id="rId21"/>
    <p:sldId id="277" r:id="rId22"/>
    <p:sldId id="289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0" r:id="rId32"/>
    <p:sldId id="28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E2AC00"/>
    <a:srgbClr val="D6A300"/>
    <a:srgbClr val="FF9900"/>
    <a:srgbClr val="007A3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972" autoAdjust="0"/>
    <p:restoredTop sz="94660"/>
  </p:normalViewPr>
  <p:slideViewPr>
    <p:cSldViewPr>
      <p:cViewPr varScale="1">
        <p:scale>
          <a:sx n="53" d="100"/>
          <a:sy n="53" d="100"/>
        </p:scale>
        <p:origin x="-1378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E338-B6E2-4F44-B8C4-1906188234D3}" type="datetimeFigureOut">
              <a:rPr lang="ru-RU" smtClean="0"/>
              <a:pPr/>
              <a:t>02.07.2017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EFA9-E966-4CD9-9F4A-64398CE18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E338-B6E2-4F44-B8C4-1906188234D3}" type="datetimeFigureOut">
              <a:rPr lang="ru-RU" smtClean="0"/>
              <a:pPr/>
              <a:t>02.07.2017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EFA9-E966-4CD9-9F4A-64398CE18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E338-B6E2-4F44-B8C4-1906188234D3}" type="datetimeFigureOut">
              <a:rPr lang="ru-RU" smtClean="0"/>
              <a:pPr/>
              <a:t>02.07.2017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EFA9-E966-4CD9-9F4A-64398CE18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E338-B6E2-4F44-B8C4-1906188234D3}" type="datetimeFigureOut">
              <a:rPr lang="ru-RU" smtClean="0"/>
              <a:pPr/>
              <a:t>02.07.2017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EFA9-E966-4CD9-9F4A-64398CE18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E338-B6E2-4F44-B8C4-1906188234D3}" type="datetimeFigureOut">
              <a:rPr lang="ru-RU" smtClean="0"/>
              <a:pPr/>
              <a:t>02.07.2017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EFA9-E966-4CD9-9F4A-64398CE18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E338-B6E2-4F44-B8C4-1906188234D3}" type="datetimeFigureOut">
              <a:rPr lang="ru-RU" smtClean="0"/>
              <a:pPr/>
              <a:t>02.07.2017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EFA9-E966-4CD9-9F4A-64398CE18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E338-B6E2-4F44-B8C4-1906188234D3}" type="datetimeFigureOut">
              <a:rPr lang="ru-RU" smtClean="0"/>
              <a:pPr/>
              <a:t>02.07.2017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EFA9-E966-4CD9-9F4A-64398CE18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E338-B6E2-4F44-B8C4-1906188234D3}" type="datetimeFigureOut">
              <a:rPr lang="ru-RU" smtClean="0"/>
              <a:pPr/>
              <a:t>02.07.2017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EFA9-E966-4CD9-9F4A-64398CE18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E338-B6E2-4F44-B8C4-1906188234D3}" type="datetimeFigureOut">
              <a:rPr lang="ru-RU" smtClean="0"/>
              <a:pPr/>
              <a:t>02.07.2017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EFA9-E966-4CD9-9F4A-64398CE18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E338-B6E2-4F44-B8C4-1906188234D3}" type="datetimeFigureOut">
              <a:rPr lang="ru-RU" smtClean="0"/>
              <a:pPr/>
              <a:t>02.07.2017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EFA9-E966-4CD9-9F4A-64398CE18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E338-B6E2-4F44-B8C4-1906188234D3}" type="datetimeFigureOut">
              <a:rPr lang="ru-RU" smtClean="0"/>
              <a:pPr/>
              <a:t>02.07.2017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EFA9-E966-4CD9-9F4A-64398CE18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E338-B6E2-4F44-B8C4-1906188234D3}" type="datetimeFigureOut">
              <a:rPr lang="ru-RU" smtClean="0"/>
              <a:pPr/>
              <a:t>02.07.2017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5EFA9-E966-4CD9-9F4A-64398CE18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рамка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1714480" y="1500174"/>
            <a:ext cx="6786610" cy="304698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Презентация к отчету  </a:t>
            </a:r>
          </a:p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проделанной </a:t>
            </a:r>
          </a:p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образовательной работе</a:t>
            </a:r>
          </a:p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узыкального руководителя </a:t>
            </a:r>
          </a:p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МДОУ «Детский сад №17»</a:t>
            </a:r>
          </a:p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Постниковой Ирины Евгеньевны</a:t>
            </a:r>
          </a:p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2016 – 2017 учебный год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музыкальный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Весенняя капель 2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357166"/>
            <a:ext cx="5074139" cy="36492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грамота Маслен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357430"/>
            <a:ext cx="3116611" cy="4286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 титульный лист со скрип. ключо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2143108" y="1500174"/>
            <a:ext cx="59037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</a:t>
            </a:r>
          </a:p>
          <a:p>
            <a:pPr algn="ctr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 Всероссийском конкурсе для детей </a:t>
            </a:r>
          </a:p>
          <a:p>
            <a:pPr algn="ctr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педагогов «</a:t>
            </a:r>
            <a:r>
              <a:rPr lang="ru-RU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Рассударики</a:t>
            </a: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Диплом конкурса Рассударики путешествие любознательных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6013" y="500042"/>
            <a:ext cx="4259392" cy="58579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смайлик в цветочках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7422" y="642918"/>
            <a:ext cx="2286016" cy="1656719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грамота за проект Инструменты русского оркестр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491076"/>
            <a:ext cx="4317855" cy="5938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смайлик в цветочках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82019">
            <a:off x="1148492" y="2967869"/>
            <a:ext cx="2074194" cy="1503207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конкурс рассударики Осенняя песн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6816" y="357190"/>
            <a:ext cx="4467150" cy="61436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смайлик в цветочках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70935">
            <a:off x="1585177" y="4748679"/>
            <a:ext cx="2053408" cy="1488144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 титульный лист со скрип. ключом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00166" y="642918"/>
            <a:ext cx="6286544" cy="478634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во всероссийском конкурсе «</a:t>
            </a:r>
            <a:r>
              <a:rPr lang="ru-RU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Доутесса</a:t>
            </a:r>
            <a:r>
              <a:rPr lang="ru-RU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(для воспитателей </a:t>
            </a:r>
            <a:br>
              <a:rPr lang="ru-RU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специалистов)</a:t>
            </a:r>
            <a:endParaRPr lang="ru-RU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узыкальный 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Диплом Доутесса 2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642918"/>
            <a:ext cx="4138663" cy="5854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Доутесса  2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642918"/>
            <a:ext cx="4141286" cy="58579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мка титульный лист со скрип. ключо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85918" y="1500174"/>
            <a:ext cx="6500858" cy="307183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Обогащение </a:t>
            </a:r>
            <a:b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музыкальной развивающей  </a:t>
            </a:r>
            <a:b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предметно – пространственной  среды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музыкальный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714356"/>
            <a:ext cx="8858280" cy="107157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Дидактическое пособие </a:t>
            </a:r>
            <a:b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лепбук</a:t>
            </a: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«Музыкальные инструменты»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странички лепбука Инструменты обрезанна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2357430"/>
            <a:ext cx="6357982" cy="38618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титульная страничка лепбука Музыкальные инструмент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4566717"/>
            <a:ext cx="1571636" cy="18626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музыкальный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Дидактическое пособие </a:t>
            </a:r>
            <a:b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лепбук</a:t>
            </a: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«Музыкальная книжка»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развернутая му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2071678"/>
            <a:ext cx="6929454" cy="41768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музыкальный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TextBox 12"/>
          <p:cNvSpPr txBox="1"/>
          <p:nvPr/>
        </p:nvSpPr>
        <p:spPr>
          <a:xfrm>
            <a:off x="1643042" y="571480"/>
            <a:ext cx="6643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Общие итоги</a:t>
            </a:r>
          </a:p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педагогической диагностики 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28595" y="2143115"/>
          <a:ext cx="8358246" cy="2857522"/>
        </p:xfrm>
        <a:graphic>
          <a:graphicData uri="http://schemas.openxmlformats.org/drawingml/2006/table">
            <a:tbl>
              <a:tblPr firstRow="1" bandRow="1">
                <a:solidFill>
                  <a:srgbClr val="002060"/>
                </a:solidFill>
                <a:tableStyleId>{21E4AEA4-8DFA-4A89-87EB-49C32662AFE0}</a:tableStyleId>
              </a:tblPr>
              <a:tblGrid>
                <a:gridCol w="1393040"/>
                <a:gridCol w="1393040"/>
                <a:gridCol w="1393040"/>
                <a:gridCol w="1403965"/>
                <a:gridCol w="1382121"/>
                <a:gridCol w="1393040"/>
              </a:tblGrid>
              <a:tr h="85117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8000">
                            <a:solidFill>
                              <a:schemeClr val="accent2">
                                <a:satMod val="140000"/>
                              </a:schemeClr>
                            </a:solidFill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Достаточный уровень</a:t>
                      </a:r>
                      <a:endParaRPr lang="ru-RU" b="1" cap="none" spc="0" dirty="0">
                        <a:ln w="18000">
                          <a:solidFill>
                            <a:schemeClr val="accent2">
                              <a:satMod val="14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chemeClr val="bg1"/>
                        </a:solidFill>
                        <a:effectLst>
                          <a:outerShdw blurRad="25500" dist="23000" dir="7020000" algn="tl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8000">
                            <a:solidFill>
                              <a:schemeClr val="accent2">
                                <a:satMod val="140000"/>
                              </a:schemeClr>
                            </a:solidFill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Близкий к достаточному уровень</a:t>
                      </a:r>
                      <a:endParaRPr lang="ru-RU" b="1" cap="none" spc="0" dirty="0">
                        <a:ln w="18000">
                          <a:solidFill>
                            <a:schemeClr val="accent2">
                              <a:satMod val="14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chemeClr val="bg1"/>
                        </a:solidFill>
                        <a:effectLst>
                          <a:outerShdw blurRad="25500" dist="23000" dir="7020000" algn="tl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8000">
                            <a:solidFill>
                              <a:schemeClr val="accent2">
                                <a:satMod val="140000"/>
                              </a:schemeClr>
                            </a:solidFill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Недостаточный уровень</a:t>
                      </a:r>
                      <a:endParaRPr lang="ru-RU" b="1" cap="none" spc="0" dirty="0">
                        <a:ln w="18000">
                          <a:solidFill>
                            <a:schemeClr val="accent2">
                              <a:satMod val="14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chemeClr val="bg1"/>
                        </a:solidFill>
                        <a:effectLst>
                          <a:outerShdw blurRad="25500" dist="23000" dir="7020000" algn="tl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1177"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8000">
                            <a:solidFill>
                              <a:schemeClr val="accent2">
                                <a:satMod val="140000"/>
                              </a:schemeClr>
                            </a:solidFill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Начало года</a:t>
                      </a:r>
                      <a:endParaRPr lang="ru-RU" b="1" cap="none" spc="0" dirty="0">
                        <a:ln w="18000">
                          <a:solidFill>
                            <a:schemeClr val="accent2">
                              <a:satMod val="14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chemeClr val="bg1"/>
                        </a:solidFill>
                        <a:effectLst>
                          <a:outerShdw blurRad="25500" dist="23000" dir="7020000" algn="tl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8000">
                            <a:solidFill>
                              <a:schemeClr val="accent2">
                                <a:satMod val="140000"/>
                              </a:schemeClr>
                            </a:solidFill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Конец года</a:t>
                      </a:r>
                      <a:endParaRPr lang="ru-RU" b="1" cap="none" spc="0" dirty="0">
                        <a:ln w="18000">
                          <a:solidFill>
                            <a:schemeClr val="accent2">
                              <a:satMod val="14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chemeClr val="bg1"/>
                        </a:solidFill>
                        <a:effectLst>
                          <a:outerShdw blurRad="25500" dist="23000" dir="7020000" algn="tl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8000">
                            <a:solidFill>
                              <a:schemeClr val="accent2">
                                <a:satMod val="140000"/>
                              </a:schemeClr>
                            </a:solidFill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Начало года</a:t>
                      </a:r>
                      <a:endParaRPr lang="ru-RU" b="1" cap="none" spc="0" dirty="0">
                        <a:ln w="18000">
                          <a:solidFill>
                            <a:schemeClr val="accent2">
                              <a:satMod val="14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chemeClr val="bg1"/>
                        </a:solidFill>
                        <a:effectLst>
                          <a:outerShdw blurRad="25500" dist="23000" dir="7020000" algn="tl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8000">
                            <a:solidFill>
                              <a:schemeClr val="accent2">
                                <a:satMod val="140000"/>
                              </a:schemeClr>
                            </a:solidFill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Конец года</a:t>
                      </a:r>
                      <a:endParaRPr lang="ru-RU" b="1" cap="none" spc="0" dirty="0">
                        <a:ln w="18000">
                          <a:solidFill>
                            <a:schemeClr val="accent2">
                              <a:satMod val="14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chemeClr val="bg1"/>
                        </a:solidFill>
                        <a:effectLst>
                          <a:outerShdw blurRad="25500" dist="23000" dir="7020000" algn="tl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8000">
                            <a:solidFill>
                              <a:schemeClr val="accent2">
                                <a:satMod val="140000"/>
                              </a:schemeClr>
                            </a:solidFill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Начало года</a:t>
                      </a:r>
                      <a:endParaRPr lang="ru-RU" b="1" cap="none" spc="0" dirty="0">
                        <a:ln w="18000">
                          <a:solidFill>
                            <a:schemeClr val="accent2">
                              <a:satMod val="14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chemeClr val="bg1"/>
                        </a:solidFill>
                        <a:effectLst>
                          <a:outerShdw blurRad="25500" dist="23000" dir="7020000" algn="tl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8000">
                            <a:solidFill>
                              <a:schemeClr val="accent2">
                                <a:satMod val="140000"/>
                              </a:schemeClr>
                            </a:solidFill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Конец года</a:t>
                      </a:r>
                      <a:endParaRPr lang="ru-RU" b="1" cap="none" spc="0" dirty="0">
                        <a:ln w="18000">
                          <a:solidFill>
                            <a:schemeClr val="accent2">
                              <a:satMod val="14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chemeClr val="bg1"/>
                        </a:solidFill>
                        <a:effectLst>
                          <a:outerShdw blurRad="25500" dist="23000" dir="7020000" algn="tl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</a:tr>
              <a:tr h="1155167"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8000">
                            <a:solidFill>
                              <a:schemeClr val="accent2">
                                <a:satMod val="140000"/>
                              </a:schemeClr>
                            </a:solidFill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52%</a:t>
                      </a:r>
                      <a:endParaRPr lang="ru-RU" b="1" cap="none" spc="0" dirty="0">
                        <a:ln w="18000">
                          <a:solidFill>
                            <a:schemeClr val="accent2">
                              <a:satMod val="14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chemeClr val="bg1"/>
                        </a:solidFill>
                        <a:effectLst>
                          <a:outerShdw blurRad="25500" dist="23000" dir="7020000" algn="tl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8000">
                            <a:solidFill>
                              <a:schemeClr val="accent2">
                                <a:satMod val="140000"/>
                              </a:schemeClr>
                            </a:solidFill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68%</a:t>
                      </a:r>
                      <a:endParaRPr lang="ru-RU" b="1" cap="none" spc="0" dirty="0">
                        <a:ln w="18000">
                          <a:solidFill>
                            <a:schemeClr val="accent2">
                              <a:satMod val="14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chemeClr val="bg1"/>
                        </a:solidFill>
                        <a:effectLst>
                          <a:outerShdw blurRad="25500" dist="23000" dir="7020000" algn="tl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8000">
                            <a:solidFill>
                              <a:schemeClr val="accent2">
                                <a:satMod val="140000"/>
                              </a:schemeClr>
                            </a:solidFill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41%</a:t>
                      </a:r>
                      <a:endParaRPr lang="ru-RU" b="1" cap="none" spc="0" dirty="0">
                        <a:ln w="18000">
                          <a:solidFill>
                            <a:schemeClr val="accent2">
                              <a:satMod val="14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chemeClr val="bg1"/>
                        </a:solidFill>
                        <a:effectLst>
                          <a:outerShdw blurRad="25500" dist="23000" dir="7020000" algn="tl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smtClean="0">
                          <a:ln w="18000">
                            <a:solidFill>
                              <a:schemeClr val="accent2">
                                <a:satMod val="140000"/>
                              </a:schemeClr>
                            </a:solidFill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30%</a:t>
                      </a:r>
                      <a:endParaRPr lang="ru-RU" b="1" cap="none" spc="0" dirty="0">
                        <a:ln w="18000">
                          <a:solidFill>
                            <a:schemeClr val="accent2">
                              <a:satMod val="14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chemeClr val="bg1"/>
                        </a:solidFill>
                        <a:effectLst>
                          <a:outerShdw blurRad="25500" dist="23000" dir="7020000" algn="tl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8000">
                            <a:solidFill>
                              <a:schemeClr val="accent2">
                                <a:satMod val="140000"/>
                              </a:schemeClr>
                            </a:solidFill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7%</a:t>
                      </a:r>
                      <a:endParaRPr lang="ru-RU" b="1" cap="none" spc="0" dirty="0">
                        <a:ln w="18000">
                          <a:solidFill>
                            <a:schemeClr val="accent2">
                              <a:satMod val="14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chemeClr val="bg1"/>
                        </a:solidFill>
                        <a:effectLst>
                          <a:outerShdw blurRad="25500" dist="23000" dir="7020000" algn="tl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8000">
                            <a:solidFill>
                              <a:schemeClr val="accent2">
                                <a:satMod val="140000"/>
                              </a:schemeClr>
                            </a:solidFill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2%</a:t>
                      </a:r>
                      <a:endParaRPr lang="ru-RU" b="1" cap="none" spc="0" dirty="0">
                        <a:ln w="18000">
                          <a:solidFill>
                            <a:schemeClr val="accent2">
                              <a:satMod val="14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chemeClr val="bg1"/>
                        </a:solidFill>
                        <a:effectLst>
                          <a:outerShdw blurRad="25500" dist="23000" dir="7020000" algn="tl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4348" y="5214950"/>
            <a:ext cx="785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Итог: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</a:t>
            </a:r>
            <a:r>
              <a:rPr lang="ru-RU" sz="2400" b="1" dirty="0" smtClean="0">
                <a:solidFill>
                  <a:srgbClr val="007A37"/>
                </a:solidFill>
                <a:latin typeface="Times New Roman" pitchFamily="18" charset="0"/>
                <a:cs typeface="Times New Roman" pitchFamily="18" charset="0"/>
              </a:rPr>
              <a:t>Достаточный уровень:  +16%</a:t>
            </a:r>
          </a:p>
          <a:p>
            <a:r>
              <a:rPr lang="ru-RU" sz="2400" b="1" dirty="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                 Близкий к достаточному уровень:  - 11%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Недостаточный уровень:  - 5%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музыкальный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14313" y="357188"/>
            <a:ext cx="8929687" cy="17145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Музыкально-дидактическая игра </a:t>
            </a:r>
            <a:b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«Паровозик – песенка»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аровозик песенка обрезанна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2071678"/>
            <a:ext cx="7130750" cy="36770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музыкальный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Дидактическое пособие</a:t>
            </a:r>
            <a:b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«Эмоции в музыке»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Фото-02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1714488"/>
            <a:ext cx="6215106" cy="4661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узыкальный 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Дидактическая игра  </a:t>
            </a:r>
            <a:br>
              <a:rPr lang="ru-RU" b="1" dirty="0" smtClean="0">
                <a:ln w="1143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«Веселая карусель»</a:t>
            </a:r>
            <a:endParaRPr lang="ru-RU" b="1" dirty="0">
              <a:ln w="11430">
                <a:solidFill>
                  <a:srgbClr val="FF0000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Карусель Настро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678769"/>
            <a:ext cx="3786214" cy="28396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Кто сидит на карусели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4" y="1643050"/>
            <a:ext cx="3905276" cy="29289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Карусель Рит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4" y="4286256"/>
            <a:ext cx="3238523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 титульный лист со скрип. ключо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1538" y="1214422"/>
            <a:ext cx="7615262" cy="3643338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родителями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социальными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партнерами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мка на картин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034" y="571480"/>
            <a:ext cx="8072494" cy="571504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С шарам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5" y="1500174"/>
            <a:ext cx="4095747" cy="3071810"/>
          </a:xfrm>
          <a:prstGeom prst="rect">
            <a:avLst/>
          </a:prstGeom>
          <a:ln w="190500" cap="sq">
            <a:solidFill>
              <a:srgbClr val="CC66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«День матери»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оркест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3143248"/>
            <a:ext cx="3929090" cy="2946818"/>
          </a:xfrm>
          <a:prstGeom prst="rect">
            <a:avLst/>
          </a:prstGeom>
          <a:ln w="190500" cap="sq">
            <a:solidFill>
              <a:srgbClr val="CC66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 на картин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1472" y="500042"/>
            <a:ext cx="8143932" cy="5857916"/>
          </a:xfrm>
          <a:prstGeom prst="rect">
            <a:avLst/>
          </a:prstGeom>
          <a:gradFill flip="none" rotWithShape="1">
            <a:gsLst>
              <a:gs pos="0">
                <a:srgbClr val="D6A300">
                  <a:tint val="66000"/>
                  <a:satMod val="160000"/>
                </a:srgbClr>
              </a:gs>
              <a:gs pos="50000">
                <a:srgbClr val="D6A300">
                  <a:tint val="44500"/>
                  <a:satMod val="160000"/>
                </a:srgbClr>
              </a:gs>
              <a:gs pos="100000">
                <a:srgbClr val="D6A3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«Ростовская ярмарка»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танцует медвед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1321603"/>
            <a:ext cx="6429388" cy="4822041"/>
          </a:xfrm>
          <a:prstGeom prst="rect">
            <a:avLst/>
          </a:prstGeom>
          <a:ln w="190500" cap="sq">
            <a:solidFill>
              <a:srgbClr val="CC66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мка на картин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1472" y="500042"/>
            <a:ext cx="8072494" cy="5715040"/>
          </a:xfrm>
          <a:prstGeom prst="rect">
            <a:avLst/>
          </a:prstGeom>
          <a:gradFill flip="none" rotWithShape="1">
            <a:gsLst>
              <a:gs pos="0">
                <a:srgbClr val="E2AC00">
                  <a:tint val="66000"/>
                  <a:satMod val="160000"/>
                </a:srgbClr>
              </a:gs>
              <a:gs pos="50000">
                <a:srgbClr val="E2AC00">
                  <a:tint val="44500"/>
                  <a:satMod val="160000"/>
                </a:srgbClr>
              </a:gs>
              <a:gs pos="100000">
                <a:srgbClr val="E2AC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6600"/>
                </a:solidFill>
              </a:ln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«Хлеб – всему голова»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++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8" y="1285881"/>
            <a:ext cx="7072330" cy="4714887"/>
          </a:xfrm>
          <a:prstGeom prst="rect">
            <a:avLst/>
          </a:prstGeom>
          <a:ln w="190500" cap="sq">
            <a:solidFill>
              <a:srgbClr val="CC66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мка на картин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1472" y="571480"/>
            <a:ext cx="8072494" cy="5715040"/>
          </a:xfrm>
          <a:prstGeom prst="rect">
            <a:avLst/>
          </a:prstGeom>
          <a:gradFill flip="none" rotWithShape="1">
            <a:gsLst>
              <a:gs pos="0">
                <a:srgbClr val="E2AC00">
                  <a:tint val="66000"/>
                  <a:satMod val="160000"/>
                </a:srgbClr>
              </a:gs>
              <a:gs pos="50000">
                <a:srgbClr val="E2AC00">
                  <a:tint val="44500"/>
                  <a:satMod val="160000"/>
                </a:srgbClr>
              </a:gs>
              <a:gs pos="100000">
                <a:srgbClr val="E2AC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«Новогодний карнавал»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 descr="Подречнев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7" y="1500174"/>
            <a:ext cx="4357718" cy="3268289"/>
          </a:xfrm>
          <a:prstGeom prst="rect">
            <a:avLst/>
          </a:prstGeom>
          <a:ln w="190500" cap="sq">
            <a:solidFill>
              <a:srgbClr val="CC66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Сопшин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2786058"/>
            <a:ext cx="4357718" cy="3268289"/>
          </a:xfrm>
          <a:prstGeom prst="rect">
            <a:avLst/>
          </a:prstGeom>
          <a:ln w="190500" cap="sq">
            <a:solidFill>
              <a:srgbClr val="CC66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мка на картин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1472" y="571480"/>
            <a:ext cx="8072494" cy="5715040"/>
          </a:xfrm>
          <a:prstGeom prst="rect">
            <a:avLst/>
          </a:prstGeom>
          <a:gradFill flip="none" rotWithShape="1">
            <a:gsLst>
              <a:gs pos="0">
                <a:srgbClr val="E2AC00">
                  <a:tint val="66000"/>
                  <a:satMod val="160000"/>
                </a:srgbClr>
              </a:gs>
              <a:gs pos="50000">
                <a:srgbClr val="E2AC00">
                  <a:tint val="44500"/>
                  <a:satMod val="160000"/>
                </a:srgbClr>
              </a:gs>
              <a:gs pos="100000">
                <a:srgbClr val="E2AC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28588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игра </a:t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 поисках пропавшей сказки»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+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2" y="1928802"/>
            <a:ext cx="5572164" cy="4179124"/>
          </a:xfrm>
          <a:prstGeom prst="rect">
            <a:avLst/>
          </a:prstGeom>
          <a:ln w="190500" cap="sq">
            <a:solidFill>
              <a:srgbClr val="CC66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мка на картин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1472" y="571480"/>
            <a:ext cx="8072494" cy="5715040"/>
          </a:xfrm>
          <a:prstGeom prst="rect">
            <a:avLst/>
          </a:prstGeom>
          <a:gradFill flip="none" rotWithShape="1">
            <a:gsLst>
              <a:gs pos="0">
                <a:srgbClr val="E2AC00">
                  <a:tint val="66000"/>
                  <a:satMod val="160000"/>
                </a:srgbClr>
              </a:gs>
              <a:gs pos="50000">
                <a:srgbClr val="E2AC00">
                  <a:tint val="44500"/>
                  <a:satMod val="160000"/>
                </a:srgbClr>
              </a:gs>
              <a:gs pos="100000">
                <a:srgbClr val="E2AC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07157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 – бытие «Создадим праздник </a:t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именинников»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Оркест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1839528"/>
            <a:ext cx="5738821" cy="4304116"/>
          </a:xfrm>
          <a:prstGeom prst="rect">
            <a:avLst/>
          </a:prstGeom>
          <a:ln w="190500" cap="sq">
            <a:solidFill>
              <a:srgbClr val="CC66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мка титульный лист со скрип. ключо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2285985" y="1714488"/>
            <a:ext cx="57864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конкурсах Ростовского муниципального района </a:t>
            </a:r>
          </a:p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МДОУ </a:t>
            </a:r>
          </a:p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«Детский сад №17»</a:t>
            </a:r>
          </a:p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мка на картин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1472" y="571480"/>
            <a:ext cx="8072494" cy="5715040"/>
          </a:xfrm>
          <a:prstGeom prst="rect">
            <a:avLst/>
          </a:prstGeom>
          <a:gradFill flip="none" rotWithShape="1">
            <a:gsLst>
              <a:gs pos="0">
                <a:srgbClr val="E2AC00">
                  <a:tint val="66000"/>
                  <a:satMod val="160000"/>
                </a:srgbClr>
              </a:gs>
              <a:gs pos="50000">
                <a:srgbClr val="E2AC00">
                  <a:tint val="44500"/>
                  <a:satMod val="160000"/>
                </a:srgbClr>
              </a:gs>
              <a:gs pos="100000">
                <a:srgbClr val="E2AC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Концерт «Музыка и танец»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 descr="ансамбл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1285860"/>
            <a:ext cx="4095747" cy="3071810"/>
          </a:xfrm>
          <a:prstGeom prst="rect">
            <a:avLst/>
          </a:prstGeom>
          <a:ln w="190500" cap="sq">
            <a:solidFill>
              <a:srgbClr val="CC66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Танец с шарам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2643206"/>
            <a:ext cx="4667251" cy="3500438"/>
          </a:xfrm>
          <a:prstGeom prst="rect">
            <a:avLst/>
          </a:prstGeom>
          <a:ln w="190500" cap="sq">
            <a:solidFill>
              <a:srgbClr val="CC66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он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Почетная грамота ДО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357166"/>
            <a:ext cx="3357586" cy="4624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мка титульный лист со скрип. ключо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14546" y="2357430"/>
            <a:ext cx="5857916" cy="1857388"/>
          </a:xfrm>
        </p:spPr>
        <p:txBody>
          <a:bodyPr>
            <a:prstTxWarp prst="textChevronInverted">
              <a:avLst/>
            </a:prstTxWarp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музыкальный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Грамота за хрустальный башмачок 2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462107"/>
            <a:ext cx="4071966" cy="59672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грамоты за конкур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3924877"/>
            <a:ext cx="3357586" cy="21473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Самовар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819021"/>
            <a:ext cx="3357586" cy="29671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музыкальный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Диплом ромашк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208121" y="64991"/>
            <a:ext cx="4942071" cy="67866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музыкальный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свидетельство Кузьмина Ан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756614" y="4030074"/>
            <a:ext cx="1826098" cy="26242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свидетельство Куяновой Ан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2428868"/>
            <a:ext cx="2643206" cy="17911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свидетельство Пичугиной Ксени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28675"/>
            <a:ext cx="2714644" cy="18858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Свидетельство Синодалова Влад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651106" y="3993100"/>
            <a:ext cx="1771142" cy="2643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свидетельство Чугуновой Софи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7554" y="2411170"/>
            <a:ext cx="2634194" cy="18036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свидетельство Шевяковой Кат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034" y="4429132"/>
            <a:ext cx="2671754" cy="18466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узыкальный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Нотки души эмблем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4143380"/>
            <a:ext cx="2590257" cy="21602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Благодарность Нотки души Постниковой 2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500042"/>
            <a:ext cx="4279235" cy="5885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музыкальный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должны смеяться дет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428604"/>
            <a:ext cx="4000528" cy="60944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здоровые дет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710" y="4429132"/>
            <a:ext cx="7620000" cy="181356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музыкальный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диплом за лепбу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714356"/>
            <a:ext cx="3967572" cy="54565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Сертификат участника конкурса на лучшее дид. пособие по развитию реч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5" y="714380"/>
            <a:ext cx="3947711" cy="5429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166</Words>
  <Application>Microsoft Office PowerPoint</Application>
  <PresentationFormat>Экран (4:3)</PresentationFormat>
  <Paragraphs>50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Участие во всероссийском конкурсе «Доутесса»  (для воспитателей  и специалистов)</vt:lpstr>
      <vt:lpstr>Слайд 16</vt:lpstr>
      <vt:lpstr>Обогащение  музыкальной развивающей   предметно – пространственной  среды</vt:lpstr>
      <vt:lpstr>Дидактическое пособие  лепбук  «Музыкальные инструменты»</vt:lpstr>
      <vt:lpstr>Дидактическое пособие  лепбук «Музыкальная книжка»</vt:lpstr>
      <vt:lpstr>Музыкально-дидактическая игра  «Паровозик – песенка»</vt:lpstr>
      <vt:lpstr>Дидактическое пособие «Эмоции в музыке»</vt:lpstr>
      <vt:lpstr>Дидактическая игра   «Веселая карусель»</vt:lpstr>
      <vt:lpstr>Взаимодействие  с родителями и социальными партнерами</vt:lpstr>
      <vt:lpstr>«День матери»</vt:lpstr>
      <vt:lpstr>«Ростовская ярмарка»</vt:lpstr>
      <vt:lpstr>«Хлеб – всему голова»</vt:lpstr>
      <vt:lpstr>«Новогодний карнавал»</vt:lpstr>
      <vt:lpstr>Квест – игра  «В поисках пропавшей сказки»</vt:lpstr>
      <vt:lpstr>Со – бытие «Создадим праздник  для именинников»</vt:lpstr>
      <vt:lpstr>Концерт «Музыка и танец»</vt:lpstr>
      <vt:lpstr>Слайд 31</vt:lpstr>
      <vt:lpstr>Спасибо за внимание!</vt:lpstr>
    </vt:vector>
  </TitlesOfParts>
  <Company>UralSOFT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IRINA</dc:creator>
  <cp:lastModifiedBy>IRINA</cp:lastModifiedBy>
  <cp:revision>62</cp:revision>
  <dcterms:created xsi:type="dcterms:W3CDTF">2017-05-25T18:01:51Z</dcterms:created>
  <dcterms:modified xsi:type="dcterms:W3CDTF">2017-07-02T20:07:53Z</dcterms:modified>
</cp:coreProperties>
</file>