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212" autoAdjust="0"/>
  </p:normalViewPr>
  <p:slideViewPr>
    <p:cSldViewPr>
      <p:cViewPr varScale="1">
        <p:scale>
          <a:sx n="82" d="100"/>
          <a:sy n="82" d="100"/>
        </p:scale>
        <p:origin x="-112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8AD64-6EBA-420C-BB14-5E0A30E6C9D0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0D6B6-7576-46B7-93E4-B0D1E04FDE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8AD64-6EBA-420C-BB14-5E0A30E6C9D0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0D6B6-7576-46B7-93E4-B0D1E04FDE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8AD64-6EBA-420C-BB14-5E0A30E6C9D0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0D6B6-7576-46B7-93E4-B0D1E04FDE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8AD64-6EBA-420C-BB14-5E0A30E6C9D0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0D6B6-7576-46B7-93E4-B0D1E04FDE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8AD64-6EBA-420C-BB14-5E0A30E6C9D0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0D6B6-7576-46B7-93E4-B0D1E04FDE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8AD64-6EBA-420C-BB14-5E0A30E6C9D0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0D6B6-7576-46B7-93E4-B0D1E04FDE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8AD64-6EBA-420C-BB14-5E0A30E6C9D0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0D6B6-7576-46B7-93E4-B0D1E04FDE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8AD64-6EBA-420C-BB14-5E0A30E6C9D0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0D6B6-7576-46B7-93E4-B0D1E04FDE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8AD64-6EBA-420C-BB14-5E0A30E6C9D0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0D6B6-7576-46B7-93E4-B0D1E04FDE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8AD64-6EBA-420C-BB14-5E0A30E6C9D0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0D6B6-7576-46B7-93E4-B0D1E04FDE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8AD64-6EBA-420C-BB14-5E0A30E6C9D0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0D6B6-7576-46B7-93E4-B0D1E04FDE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8AD64-6EBA-420C-BB14-5E0A30E6C9D0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F0D6B6-7576-46B7-93E4-B0D1E04FDEC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6.xml"/><Relationship Id="rId1" Type="http://schemas.openxmlformats.org/officeDocument/2006/relationships/audio" Target="file:///E:\&#1055;&#1088;&#1077;&#1079;&#1077;&#1085;&#1090;&#1072;&#1094;&#1080;&#1103;%20&#1080;&#1075;&#1088;&#1099;%20&#1058;&#1072;&#1084;%20&#1085;&#1072;%20&#1085;&#1077;&#1074;&#1077;&#1076;&#1086;&#1084;&#1099;&#1093;%20&#1076;&#1086;&#1088;&#1086;&#1078;&#1082;&#1072;&#1093;\&#1055;&#1088;&#1077;&#1079;&#1077;&#1085;&#1090;&#1072;&#1094;&#1080;&#1103;\&#1045;&#1089;&#1083;&#1080;%20&#1089;%20&#1076;&#1088;&#1091;&#1075;&#1086;&#1084;%20&#1074;&#1099;&#1096;&#1077;&#1083;%20&#1074;%20&#1087;&#1091;&#1090;&#1100;%20&#1084;&#1080;&#1085;&#1091;&#1089;%20&#1087;&#1077;&#1089;&#1085;&#1103;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714884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rgbClr val="7030A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  <a:t>Маршрутная игра </a:t>
            </a:r>
            <a:r>
              <a:rPr lang="ru-RU" sz="3600" b="1" i="1" dirty="0" smtClean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  <a:t/>
            </a:r>
            <a:br>
              <a:rPr lang="ru-RU" sz="3600" b="1" i="1" dirty="0" smtClean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</a:br>
            <a:r>
              <a:rPr lang="ru-RU" sz="3600" b="1" i="1" dirty="0" smtClean="0"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  <a:t>«Там на неведомых дорожках»</a:t>
            </a:r>
            <a:r>
              <a:rPr lang="ru-RU" sz="3600" b="1" i="1" dirty="0" smtClean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  <a:t/>
            </a:r>
            <a:br>
              <a:rPr lang="ru-RU" sz="3600" b="1" i="1" dirty="0" smtClean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</a:br>
            <a:r>
              <a:rPr lang="ru-RU" sz="3600" b="1" i="1" dirty="0" smtClean="0">
                <a:solidFill>
                  <a:srgbClr val="7030A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  <a:t>детский сад №17 г. Ростова</a:t>
            </a:r>
            <a:br>
              <a:rPr lang="ru-RU" sz="3600" b="1" i="1" dirty="0" smtClean="0">
                <a:solidFill>
                  <a:srgbClr val="7030A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</a:br>
            <a:r>
              <a:rPr lang="ru-RU" sz="3600" b="1" i="1" dirty="0" smtClean="0">
                <a:solidFill>
                  <a:srgbClr val="7030A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  <a:t>Ярославской области</a:t>
            </a:r>
            <a:br>
              <a:rPr lang="ru-RU" sz="3600" b="1" i="1" dirty="0" smtClean="0">
                <a:solidFill>
                  <a:srgbClr val="7030A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</a:br>
            <a:r>
              <a:rPr lang="ru-RU" sz="3600" b="1" i="1" dirty="0" smtClean="0">
                <a:solidFill>
                  <a:srgbClr val="7030A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  <a:t>2014 год.</a:t>
            </a:r>
            <a:r>
              <a:rPr lang="ru-RU" sz="3600" b="1" i="1" dirty="0" smtClean="0">
                <a:latin typeface="Constantia" pitchFamily="18" charset="0"/>
              </a:rPr>
              <a:t/>
            </a:r>
            <a:br>
              <a:rPr lang="ru-RU" sz="3600" b="1" i="1" dirty="0" smtClean="0">
                <a:latin typeface="Constantia" pitchFamily="18" charset="0"/>
              </a:rPr>
            </a:br>
            <a:r>
              <a:rPr lang="ru-RU" sz="4800" dirty="0" smtClean="0">
                <a:latin typeface="Constantia" pitchFamily="18" charset="0"/>
              </a:rPr>
              <a:t/>
            </a:r>
            <a:br>
              <a:rPr lang="ru-RU" sz="4800" dirty="0" smtClean="0">
                <a:latin typeface="Constantia" pitchFamily="18" charset="0"/>
              </a:rPr>
            </a:br>
            <a:endParaRPr lang="ru-RU" sz="4800" dirty="0">
              <a:latin typeface="Constantia" pitchFamily="18" charset="0"/>
            </a:endParaRPr>
          </a:p>
        </p:txBody>
      </p:sp>
      <p:pic>
        <p:nvPicPr>
          <p:cNvPr id="3" name="Рисунок 2" descr="Садик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926" y="3071810"/>
            <a:ext cx="3556000" cy="3556000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  <p:pic>
        <p:nvPicPr>
          <p:cNvPr id="8" name="Если с другом вышел в путь минус песня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6787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14282" y="785813"/>
            <a:ext cx="8643998" cy="1928812"/>
          </a:xfrm>
        </p:spPr>
        <p:txBody>
          <a:bodyPr numCol="1" anchor="ctr">
            <a:normAutofit fontScale="90000"/>
          </a:bodyPr>
          <a:lstStyle/>
          <a:p>
            <a:r>
              <a:rPr lang="ru-RU" b="1" i="1" dirty="0" smtClean="0"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  <a:t>Станция</a:t>
            </a:r>
            <a:br>
              <a:rPr lang="ru-RU" b="1" i="1" dirty="0" smtClean="0"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</a:br>
            <a:r>
              <a:rPr lang="ru-RU" b="1" i="1" dirty="0" smtClean="0"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  <a:t>«Неведомые дорожки»</a:t>
            </a:r>
            <a:br>
              <a:rPr lang="ru-RU" b="1" i="1" dirty="0" smtClean="0"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</a:br>
            <a:r>
              <a:rPr lang="ru-RU" sz="3600" b="1" i="1" dirty="0" smtClean="0"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  <a:t>  </a:t>
            </a:r>
            <a:r>
              <a:rPr lang="ru-RU" sz="3600" b="1" i="1" dirty="0" smtClean="0">
                <a:solidFill>
                  <a:srgbClr val="7030A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  <a:t>Задание: пройти 3 шага вперед,</a:t>
            </a:r>
            <a:br>
              <a:rPr lang="ru-RU" sz="3600" b="1" i="1" dirty="0" smtClean="0">
                <a:solidFill>
                  <a:srgbClr val="7030A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</a:br>
            <a:r>
              <a:rPr lang="ru-RU" sz="3600" b="1" i="1" dirty="0" smtClean="0">
                <a:solidFill>
                  <a:srgbClr val="7030A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  <a:t>1 шаг назад</a:t>
            </a:r>
            <a:r>
              <a:rPr lang="ru-RU" sz="3600" b="1" i="1" dirty="0" smtClean="0"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  <a:t/>
            </a:r>
            <a:br>
              <a:rPr lang="ru-RU" sz="3600" b="1" i="1" dirty="0" smtClean="0"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</a:br>
            <a:r>
              <a:rPr lang="ru-RU" sz="3200" dirty="0" smtClean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sz="3200" dirty="0" smtClean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3200" b="1" i="1" dirty="0" smtClean="0">
                <a:solidFill>
                  <a:srgbClr val="7030A0"/>
                </a:solidFill>
              </a:rPr>
              <a:t/>
            </a:r>
            <a:br>
              <a:rPr lang="ru-RU" sz="3200" b="1" i="1" dirty="0" smtClean="0">
                <a:solidFill>
                  <a:srgbClr val="7030A0"/>
                </a:solidFill>
              </a:rPr>
            </a:br>
            <a:r>
              <a:rPr lang="ru-RU" sz="2800" b="1" i="1" dirty="0" smtClean="0">
                <a:solidFill>
                  <a:srgbClr val="7030A0"/>
                </a:solidFill>
              </a:rPr>
              <a:t> 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  <p:pic>
        <p:nvPicPr>
          <p:cNvPr id="8" name="Рисунок 7" descr="3 шага вперед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5984" y="2643182"/>
            <a:ext cx="4762501" cy="3571876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</p:spTree>
  </p:cSld>
  <p:clrMapOvr>
    <a:masterClrMapping/>
  </p:clrMapOvr>
  <p:transition spd="med" advTm="8674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64" y="4800600"/>
            <a:ext cx="5000660" cy="566738"/>
          </a:xfrm>
        </p:spPr>
        <p:txBody>
          <a:bodyPr>
            <a:normAutofit/>
          </a:bodyPr>
          <a:lstStyle/>
          <a:p>
            <a:r>
              <a:rPr lang="ru-RU" sz="2800" i="1" dirty="0" smtClean="0"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Заколдованная поляна</a:t>
            </a:r>
            <a:endParaRPr lang="ru-RU" sz="2800" i="1" dirty="0">
              <a:solidFill>
                <a:srgbClr val="FF0066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43108" y="5367338"/>
            <a:ext cx="5500726" cy="804862"/>
          </a:xfrm>
        </p:spPr>
        <p:txBody>
          <a:bodyPr>
            <a:noAutofit/>
          </a:bodyPr>
          <a:lstStyle/>
          <a:p>
            <a:r>
              <a:rPr lang="ru-RU" sz="1800" b="1" i="1" dirty="0" smtClean="0">
                <a:solidFill>
                  <a:srgbClr val="7030A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На заколдованной поляне девочки искали ромашки, мальчики – ежиков. Чтобы расколдовать ромашки и ежиков, дети должны были рассказать об  их пользе.</a:t>
            </a:r>
            <a:endParaRPr lang="ru-RU" sz="1800" b="1" i="1" dirty="0">
              <a:solidFill>
                <a:srgbClr val="7030A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1" name="Рисунок 10" descr="Нашли заколдованные ромашки и ежиков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2288" y="612774"/>
            <a:ext cx="5659980" cy="4244985"/>
          </a:xfrm>
          <a:ln w="57150">
            <a:solidFill>
              <a:srgbClr val="7030A0"/>
            </a:solidFill>
          </a:ln>
        </p:spPr>
      </p:pic>
    </p:spTree>
  </p:cSld>
  <p:clrMapOvr>
    <a:masterClrMapping/>
  </p:clrMapOvr>
  <p:transition spd="med" advTm="10437">
    <p:pull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i="1" dirty="0" smtClean="0"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В гостях у курочки Рябы</a:t>
            </a:r>
            <a:endParaRPr lang="ru-RU" sz="2800" i="1" dirty="0">
              <a:solidFill>
                <a:srgbClr val="FF0066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" name="Рисунок 4" descr="Алина у Курочки в гостях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ln w="57150">
            <a:solidFill>
              <a:srgbClr val="7030A0"/>
            </a:solidFill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800" b="1" i="1" dirty="0" smtClean="0">
                <a:solidFill>
                  <a:srgbClr val="7030A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Курочка Ряба приготовила для детей угощение, да  с уговором: «Найдет его красна – девица!», которую дети выбрали по считалке</a:t>
            </a:r>
            <a:r>
              <a:rPr lang="ru-RU" sz="1800" b="1" i="1" dirty="0" smtClean="0">
                <a:solidFill>
                  <a:srgbClr val="7030A0"/>
                </a:solidFill>
              </a:rPr>
              <a:t>.</a:t>
            </a:r>
            <a:endParaRPr lang="ru-RU" sz="1800" b="1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spd="med" advTm="9719"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7030A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  <a:t>Вперед на привальную поляну!</a:t>
            </a:r>
            <a:endParaRPr lang="ru-RU" b="1" i="1" dirty="0">
              <a:solidFill>
                <a:srgbClr val="7030A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Constantia" pitchFamily="18" charset="0"/>
            </a:endParaRPr>
          </a:p>
        </p:txBody>
      </p:sp>
      <p:pic>
        <p:nvPicPr>
          <p:cNvPr id="5" name="Содержимое 4" descr="Вот оно угощение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214422"/>
            <a:ext cx="4143404" cy="3107553"/>
          </a:xfrm>
          <a:ln w="57150">
            <a:solidFill>
              <a:srgbClr val="7030A0"/>
            </a:solidFill>
          </a:ln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14422"/>
            <a:ext cx="4138642" cy="4911741"/>
          </a:xfrm>
        </p:spPr>
        <p:txBody>
          <a:bodyPr/>
          <a:lstStyle/>
          <a:p>
            <a:pPr algn="r">
              <a:buNone/>
            </a:pPr>
            <a:r>
              <a:rPr lang="ru-RU" b="1" i="1" dirty="0" smtClean="0"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Вот оно – угощение!</a:t>
            </a:r>
          </a:p>
          <a:p>
            <a:pPr algn="ctr">
              <a:buNone/>
            </a:pPr>
            <a:r>
              <a:rPr lang="ru-RU" b="1" i="1" dirty="0" smtClean="0"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Золотые яички, которые нашла</a:t>
            </a:r>
          </a:p>
          <a:p>
            <a:pPr algn="ctr">
              <a:buNone/>
            </a:pPr>
            <a:r>
              <a:rPr lang="ru-RU" b="1" i="1" dirty="0" smtClean="0"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красна - девица</a:t>
            </a:r>
            <a:endParaRPr lang="ru-RU" b="1" i="1" dirty="0">
              <a:solidFill>
                <a:srgbClr val="FF0066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" name="Рисунок 5" descr="Вперед на привальную поляну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286124"/>
            <a:ext cx="4357718" cy="3357561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</p:spTree>
  </p:cSld>
  <p:clrMapOvr>
    <a:masterClrMapping/>
  </p:clrMapOvr>
  <p:transition advTm="13150">
    <p:blinds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Перед едой надо вымыть рук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1142984"/>
            <a:ext cx="7072362" cy="5304272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  <p:sp>
        <p:nvSpPr>
          <p:cNvPr id="9" name="Заголовок 8"/>
          <p:cNvSpPr>
            <a:spLocks noGrp="1"/>
          </p:cNvSpPr>
          <p:nvPr>
            <p:ph type="title" idx="4294967295"/>
          </p:nvPr>
        </p:nvSpPr>
        <p:spPr>
          <a:xfrm>
            <a:off x="428596" y="0"/>
            <a:ext cx="8358246" cy="128586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  <a:t>Перед едой надо вымыть руки</a:t>
            </a:r>
            <a:endParaRPr lang="ru-RU" b="1" i="1" dirty="0">
              <a:solidFill>
                <a:srgbClr val="FF0066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Constantia" pitchFamily="18" charset="0"/>
            </a:endParaRPr>
          </a:p>
        </p:txBody>
      </p:sp>
    </p:spTree>
  </p:cSld>
  <p:clrMapOvr>
    <a:masterClrMapping/>
  </p:clrMapOvr>
  <p:transition spd="med" advTm="7769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i="1" dirty="0" smtClean="0"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Станция  - привальная поляна</a:t>
            </a:r>
            <a:br>
              <a:rPr lang="ru-RU" sz="2800" i="1" dirty="0" smtClean="0"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800" i="1" dirty="0" smtClean="0"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«Любо – дорого посмотреть!»</a:t>
            </a:r>
            <a:endParaRPr lang="ru-RU" sz="2800" i="1" dirty="0">
              <a:solidFill>
                <a:srgbClr val="FF0066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" name="Рисунок 4" descr="Вкуснотища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2288" y="285728"/>
            <a:ext cx="5469480" cy="4102110"/>
          </a:xfrm>
          <a:ln w="57150">
            <a:solidFill>
              <a:srgbClr val="7030A0"/>
            </a:solidFill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b="1" i="1" dirty="0" smtClean="0">
                <a:solidFill>
                  <a:srgbClr val="7030A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Почему такое название? Потому, что после того, как дети  угостятся яичками курочки Рябы, привальная поляна должна быть </a:t>
            </a:r>
            <a:r>
              <a:rPr lang="ru-RU" sz="2000" b="1" i="1" u="sng" dirty="0" smtClean="0"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чистой!</a:t>
            </a:r>
            <a:endParaRPr lang="ru-RU" sz="2000" b="1" i="1" u="sng" dirty="0">
              <a:solidFill>
                <a:srgbClr val="FF0066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med" advTm="6412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  <a:t>После вкусного угощения можно и потанцевать!</a:t>
            </a:r>
            <a:endParaRPr lang="ru-RU" sz="3600" b="1" i="1" dirty="0">
              <a:solidFill>
                <a:srgbClr val="FF0066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Constantia" pitchFamily="18" charset="0"/>
            </a:endParaRPr>
          </a:p>
        </p:txBody>
      </p:sp>
      <p:pic>
        <p:nvPicPr>
          <p:cNvPr id="3" name="Рисунок 2" descr="Поели можно и потанцевать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7290" y="1500174"/>
            <a:ext cx="6786578" cy="5089934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</p:spTree>
  </p:cSld>
  <p:clrMapOvr>
    <a:masterClrMapping/>
  </p:clrMapOvr>
  <p:transition spd="med" advTm="5834"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8794" y="285728"/>
            <a:ext cx="5715040" cy="1571636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 smtClean="0"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  <a:t>Благодарность </a:t>
            </a:r>
            <a:r>
              <a:rPr lang="ru-RU" sz="3200" b="1" i="1" dirty="0" err="1" smtClean="0"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  <a:t>Лесовичка</a:t>
            </a:r>
            <a:r>
              <a:rPr lang="ru-RU" sz="3200" b="1" i="1" dirty="0" smtClean="0"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  <a:t/>
            </a:r>
            <a:br>
              <a:rPr lang="ru-RU" sz="3200" b="1" i="1" dirty="0" smtClean="0"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</a:br>
            <a:r>
              <a:rPr lang="ru-RU" sz="3200" i="1" dirty="0" smtClean="0"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  <a:t>за знания детей о природе</a:t>
            </a:r>
            <a:r>
              <a:rPr lang="ru-RU" sz="3200" b="1" i="1" dirty="0" smtClean="0"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  <a:t>  </a:t>
            </a:r>
            <a:r>
              <a:rPr lang="ru-RU" sz="3200" b="1" i="1" dirty="0" smtClean="0">
                <a:solidFill>
                  <a:srgbClr val="7030A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  <a:t/>
            </a:r>
            <a:br>
              <a:rPr lang="ru-RU" sz="3200" b="1" i="1" dirty="0" smtClean="0">
                <a:solidFill>
                  <a:srgbClr val="7030A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</a:br>
            <a:endParaRPr lang="ru-RU" sz="3200" b="1" i="1" dirty="0">
              <a:solidFill>
                <a:srgbClr val="7030A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Constantia" pitchFamily="18" charset="0"/>
            </a:endParaRPr>
          </a:p>
        </p:txBody>
      </p:sp>
      <p:pic>
        <p:nvPicPr>
          <p:cNvPr id="9" name="Содержимое 8" descr="А что же в нем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386290" y="2325304"/>
            <a:ext cx="4329114" cy="3246836"/>
          </a:xfrm>
          <a:ln w="57150">
            <a:solidFill>
              <a:srgbClr val="7030A0"/>
            </a:solidFill>
          </a:ln>
        </p:spPr>
      </p:pic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его нашла Юля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96472"/>
            <a:ext cx="3584392" cy="5075800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</p:spTree>
  </p:cSld>
  <p:clrMapOvr>
    <a:masterClrMapping/>
  </p:clrMapOvr>
  <p:transition spd="med" advTm="6848">
    <p:pull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i="1" dirty="0" smtClean="0"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  <a:t>Раздача подарков</a:t>
            </a:r>
            <a:endParaRPr lang="ru-RU" sz="2800" i="1" dirty="0">
              <a:solidFill>
                <a:srgbClr val="FF0066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Constantia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ru-RU" sz="2400" b="1" i="1" dirty="0" smtClean="0">
                <a:solidFill>
                  <a:srgbClr val="7030A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Дети получают награду – шоколадки</a:t>
            </a:r>
            <a:endParaRPr lang="ru-RU" sz="2400" b="1" i="1" dirty="0">
              <a:solidFill>
                <a:srgbClr val="7030A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" name="Рисунок 4" descr="Угощение1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8056" b="8056"/>
          <a:stretch>
            <a:fillRect/>
          </a:stretch>
        </p:blipFill>
        <p:spPr>
          <a:ln w="57150">
            <a:solidFill>
              <a:srgbClr val="7030A0"/>
            </a:solidFill>
          </a:ln>
        </p:spPr>
      </p:pic>
    </p:spTree>
  </p:cSld>
  <p:clrMapOvr>
    <a:masterClrMapping/>
  </p:clrMapOvr>
  <p:transition spd="med" advTm="7208">
    <p:whee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i="1" dirty="0" smtClean="0">
                <a:solidFill>
                  <a:srgbClr val="7030A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  <a:t>Итог игры:</a:t>
            </a:r>
            <a:endParaRPr lang="ru-RU" sz="4800" b="1" i="1" dirty="0">
              <a:solidFill>
                <a:srgbClr val="7030A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Constantia" pitchFamily="18" charset="0"/>
            </a:endParaRPr>
          </a:p>
        </p:txBody>
      </p:sp>
      <p:sp>
        <p:nvSpPr>
          <p:cNvPr id="20" name="Содержимое 19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983179"/>
          </a:xfrm>
        </p:spPr>
        <p:txBody>
          <a:bodyPr/>
          <a:lstStyle/>
          <a:p>
            <a:pPr algn="ctr">
              <a:buNone/>
            </a:pPr>
            <a:r>
              <a:rPr lang="ru-RU" sz="2800" b="1" i="1" u="sng" dirty="0" smtClean="0"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ни один из детей не бросил обертку от шоколадки на землю!</a:t>
            </a:r>
            <a:endParaRPr lang="ru-RU" sz="2800" b="1" i="1" u="sng" dirty="0">
              <a:solidFill>
                <a:srgbClr val="FF0066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1" name="Рисунок 20" descr="Фантик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857496"/>
            <a:ext cx="4381530" cy="3286148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  <p:pic>
        <p:nvPicPr>
          <p:cNvPr id="5" name="Рисунок 4" descr="фантики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3649" y="2357454"/>
            <a:ext cx="3770317" cy="4071942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</p:spTree>
  </p:cSld>
  <p:clrMapOvr>
    <a:masterClrMapping/>
  </p:clrMapOvr>
  <p:transition spd="med" advTm="7035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857232"/>
            <a:ext cx="8229600" cy="560406"/>
          </a:xfrm>
        </p:spPr>
        <p:txBody>
          <a:bodyPr>
            <a:noAutofit/>
          </a:bodyPr>
          <a:lstStyle/>
          <a:p>
            <a:r>
              <a:rPr lang="ru-RU" sz="4000" b="1" i="1" dirty="0" smtClean="0">
                <a:solidFill>
                  <a:srgbClr val="7030A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  <a:t>Письмо от </a:t>
            </a:r>
            <a:r>
              <a:rPr lang="ru-RU" sz="4000" b="1" i="1" dirty="0" err="1" smtClean="0">
                <a:solidFill>
                  <a:srgbClr val="7030A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  <a:t>Лесовичка</a:t>
            </a:r>
            <a:r>
              <a:rPr lang="ru-RU" sz="4000" b="1" i="1" dirty="0" smtClean="0">
                <a:solidFill>
                  <a:srgbClr val="7030A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  <a:t> - </a:t>
            </a:r>
            <a:br>
              <a:rPr lang="ru-RU" sz="4000" b="1" i="1" dirty="0" smtClean="0">
                <a:solidFill>
                  <a:srgbClr val="7030A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</a:br>
            <a:endParaRPr lang="ru-RU" sz="4000" b="1" i="1" dirty="0">
              <a:solidFill>
                <a:srgbClr val="7030A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Constantia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071547"/>
            <a:ext cx="8229600" cy="642942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4000" b="1" i="1" dirty="0"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п</a:t>
            </a:r>
            <a:r>
              <a:rPr lang="ru-RU" sz="4000" b="1" i="1" dirty="0" smtClean="0"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риглашение в царство Природы</a:t>
            </a:r>
            <a:endParaRPr lang="ru-RU" sz="4000" b="1" i="1" dirty="0">
              <a:solidFill>
                <a:srgbClr val="FF0066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" name="Рисунок 5" descr="Рассматриваем письм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7356" y="2071678"/>
            <a:ext cx="5429255" cy="4000528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</p:spTree>
  </p:cSld>
  <p:clrMapOvr>
    <a:masterClrMapping/>
  </p:clrMapOvr>
  <p:transition advTm="7036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i="1" dirty="0" smtClean="0"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  <a:t>Фото на память</a:t>
            </a:r>
            <a:endParaRPr lang="ru-RU" sz="4800" b="1" i="1" dirty="0">
              <a:solidFill>
                <a:srgbClr val="FF0066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Constantia" pitchFamily="18" charset="0"/>
            </a:endParaRPr>
          </a:p>
        </p:txBody>
      </p:sp>
      <p:pic>
        <p:nvPicPr>
          <p:cNvPr id="5" name="Рисунок 4" descr="Фото на память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1428736"/>
            <a:ext cx="6643734" cy="4982801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</p:spTree>
  </p:cSld>
  <p:clrMapOvr>
    <a:masterClrMapping/>
  </p:clrMapOvr>
  <p:transition spd="med" advTm="6770">
    <p:plus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  <a:t>Игру подготовили и провели:</a:t>
            </a:r>
            <a:endParaRPr lang="ru-RU" b="1" i="1" dirty="0">
              <a:solidFill>
                <a:srgbClr val="FF0066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Constantia" pitchFamily="18" charset="0"/>
            </a:endParaRPr>
          </a:p>
        </p:txBody>
      </p:sp>
      <p:pic>
        <p:nvPicPr>
          <p:cNvPr id="7" name="Содержимое 6" descr="Ирина Анварбековна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3643306" y="1357298"/>
            <a:ext cx="1143008" cy="1714512"/>
          </a:xfrm>
          <a:ln w="57150">
            <a:solidFill>
              <a:srgbClr val="7030A0"/>
            </a:solidFill>
          </a:ln>
        </p:spPr>
      </p:pic>
      <p:sp>
        <p:nvSpPr>
          <p:cNvPr id="9" name="Текст 8"/>
          <p:cNvSpPr>
            <a:spLocks noGrp="1"/>
          </p:cNvSpPr>
          <p:nvPr>
            <p:ph type="body" sz="half" idx="4294967295"/>
          </p:nvPr>
        </p:nvSpPr>
        <p:spPr>
          <a:xfrm>
            <a:off x="0" y="1643050"/>
            <a:ext cx="4071938" cy="492922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i="1" dirty="0" smtClean="0">
                <a:solidFill>
                  <a:srgbClr val="7030A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  <a:t>Давыдова Ирина </a:t>
            </a:r>
            <a:r>
              <a:rPr lang="ru-RU" sz="2400" b="1" i="1" dirty="0" err="1" smtClean="0">
                <a:solidFill>
                  <a:srgbClr val="7030A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  <a:t>Анварбековна</a:t>
            </a:r>
            <a:endParaRPr lang="ru-RU" sz="2400" b="1" i="1" dirty="0" smtClean="0">
              <a:solidFill>
                <a:srgbClr val="7030A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Constantia" pitchFamily="18" charset="0"/>
            </a:endParaRPr>
          </a:p>
          <a:p>
            <a:pPr algn="ctr"/>
            <a:endParaRPr lang="ru-RU" sz="2400" b="1" i="1" dirty="0" smtClean="0">
              <a:solidFill>
                <a:srgbClr val="7030A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Constantia" pitchFamily="18" charset="0"/>
            </a:endParaRPr>
          </a:p>
          <a:p>
            <a:pPr algn="ctr"/>
            <a:endParaRPr lang="ru-RU" sz="2400" b="1" i="1" dirty="0" smtClean="0">
              <a:solidFill>
                <a:srgbClr val="7030A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Constantia" pitchFamily="18" charset="0"/>
            </a:endParaRPr>
          </a:p>
          <a:p>
            <a:pPr algn="ctr">
              <a:buNone/>
            </a:pPr>
            <a:r>
              <a:rPr lang="ru-RU" sz="2400" b="1" i="1" dirty="0" smtClean="0">
                <a:solidFill>
                  <a:srgbClr val="7030A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  <a:t>Якимова Светлана Геннадьевна</a:t>
            </a:r>
          </a:p>
          <a:p>
            <a:pPr algn="ctr"/>
            <a:endParaRPr lang="ru-RU" sz="2400" b="1" i="1" dirty="0" smtClean="0">
              <a:solidFill>
                <a:srgbClr val="7030A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Constantia" pitchFamily="18" charset="0"/>
            </a:endParaRPr>
          </a:p>
          <a:p>
            <a:pPr algn="ctr"/>
            <a:endParaRPr lang="ru-RU" sz="2400" b="1" i="1" dirty="0" smtClean="0">
              <a:solidFill>
                <a:srgbClr val="7030A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Constantia" pitchFamily="18" charset="0"/>
            </a:endParaRPr>
          </a:p>
          <a:p>
            <a:pPr algn="ctr">
              <a:buNone/>
            </a:pPr>
            <a:r>
              <a:rPr lang="ru-RU" sz="2400" b="1" i="1" dirty="0" smtClean="0">
                <a:solidFill>
                  <a:srgbClr val="7030A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  <a:t>Постникова Ирина Евгеньевна</a:t>
            </a:r>
            <a:endParaRPr lang="ru-RU" sz="2400" b="1" i="1" dirty="0">
              <a:solidFill>
                <a:srgbClr val="7030A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Constantia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4294967295"/>
          </p:nvPr>
        </p:nvSpPr>
        <p:spPr>
          <a:xfrm>
            <a:off x="4032250" y="273050"/>
            <a:ext cx="5111750" cy="585311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sz="3600" b="1" i="1" dirty="0" smtClean="0">
              <a:solidFill>
                <a:srgbClr val="FF0066"/>
              </a:solidFill>
              <a:latin typeface="Constantia" pitchFamily="18" charset="0"/>
            </a:endParaRPr>
          </a:p>
          <a:p>
            <a:pPr algn="ctr">
              <a:buNone/>
            </a:pPr>
            <a:endParaRPr lang="ru-RU" sz="3600" b="1" i="1" dirty="0" smtClean="0">
              <a:solidFill>
                <a:srgbClr val="FF0066"/>
              </a:solidFill>
              <a:latin typeface="Constantia" pitchFamily="18" charset="0"/>
            </a:endParaRPr>
          </a:p>
          <a:p>
            <a:pPr algn="ctr">
              <a:buNone/>
            </a:pPr>
            <a:endParaRPr lang="ru-RU" sz="3600" b="1" i="1" dirty="0" smtClean="0">
              <a:solidFill>
                <a:srgbClr val="FF0066"/>
              </a:solidFill>
              <a:latin typeface="Constantia" pitchFamily="18" charset="0"/>
            </a:endParaRPr>
          </a:p>
          <a:p>
            <a:pPr algn="ctr">
              <a:buNone/>
            </a:pPr>
            <a:endParaRPr lang="ru-RU" sz="3600" b="1" i="1" dirty="0" smtClean="0">
              <a:solidFill>
                <a:srgbClr val="FF0066"/>
              </a:solidFill>
              <a:latin typeface="Constantia" pitchFamily="18" charset="0"/>
            </a:endParaRPr>
          </a:p>
          <a:p>
            <a:pPr algn="ctr">
              <a:buNone/>
            </a:pPr>
            <a:endParaRPr lang="ru-RU" sz="3600" b="1" i="1" dirty="0" smtClean="0">
              <a:solidFill>
                <a:srgbClr val="FF0066"/>
              </a:solidFill>
              <a:latin typeface="Constantia" pitchFamily="18" charset="0"/>
            </a:endParaRPr>
          </a:p>
          <a:p>
            <a:pPr algn="ctr">
              <a:buNone/>
            </a:pPr>
            <a:endParaRPr lang="ru-RU" sz="3600" b="1" i="1" dirty="0" smtClean="0">
              <a:solidFill>
                <a:srgbClr val="FF0066"/>
              </a:solidFill>
              <a:latin typeface="Constantia" pitchFamily="18" charset="0"/>
            </a:endParaRPr>
          </a:p>
          <a:p>
            <a:pPr algn="ctr">
              <a:buNone/>
            </a:pPr>
            <a:endParaRPr lang="ru-RU" sz="3600" b="1" i="1" dirty="0" smtClean="0">
              <a:solidFill>
                <a:srgbClr val="FF0066"/>
              </a:solidFill>
              <a:latin typeface="Constantia" pitchFamily="18" charset="0"/>
            </a:endParaRPr>
          </a:p>
        </p:txBody>
      </p:sp>
      <p:pic>
        <p:nvPicPr>
          <p:cNvPr id="8" name="Рисунок 7" descr="Фото мо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00892" y="4884874"/>
            <a:ext cx="1214446" cy="1615960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  <p:pic>
        <p:nvPicPr>
          <p:cNvPr id="6" name="Рисунок 5" descr="Якимова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380" y="3214686"/>
            <a:ext cx="1176054" cy="1571636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</p:spTree>
  </p:cSld>
  <p:clrMapOvr>
    <a:masterClrMapping/>
  </p:clrMapOvr>
  <p:transition spd="med" advTm="6490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143116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  <a:t>Спасибо за внимание!</a:t>
            </a:r>
            <a:endParaRPr lang="ru-RU" sz="5400" b="1" i="1" dirty="0">
              <a:solidFill>
                <a:srgbClr val="FF0066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Constantia" pitchFamily="18" charset="0"/>
            </a:endParaRPr>
          </a:p>
        </p:txBody>
      </p:sp>
      <p:pic>
        <p:nvPicPr>
          <p:cNvPr id="3" name="Рисунок 2" descr="детство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36" y="2000240"/>
            <a:ext cx="4380701" cy="3612848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</p:spTree>
  </p:cSld>
  <p:clrMapOvr>
    <a:masterClrMapping/>
  </p:clrMapOvr>
  <p:transition advTm="12059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1368412"/>
          </a:xfrm>
        </p:spPr>
        <p:txBody>
          <a:bodyPr>
            <a:noAutofit/>
          </a:bodyPr>
          <a:lstStyle/>
          <a:p>
            <a:r>
              <a:rPr lang="ru-RU" sz="4000" b="1" i="1" dirty="0" smtClean="0">
                <a:solidFill>
                  <a:srgbClr val="7030A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  <a:t>А вот и </a:t>
            </a:r>
            <a:br>
              <a:rPr lang="ru-RU" sz="4000" b="1" i="1" dirty="0" smtClean="0">
                <a:solidFill>
                  <a:srgbClr val="7030A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</a:br>
            <a:r>
              <a:rPr lang="ru-RU" sz="4000" b="1" i="1" dirty="0" smtClean="0">
                <a:solidFill>
                  <a:srgbClr val="7030A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  <a:t> </a:t>
            </a:r>
            <a:r>
              <a:rPr lang="ru-RU" sz="4000" b="1" i="1" dirty="0" smtClean="0"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  <a:t>маршрутная</a:t>
            </a:r>
            <a:br>
              <a:rPr lang="ru-RU" sz="4000" b="1" i="1" dirty="0" smtClean="0"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</a:br>
            <a:r>
              <a:rPr lang="ru-RU" sz="4000" b="1" i="1" dirty="0" smtClean="0">
                <a:solidFill>
                  <a:srgbClr val="7030A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  <a:t> карта!</a:t>
            </a:r>
            <a:endParaRPr lang="ru-RU" sz="4000" b="1" i="1" dirty="0">
              <a:solidFill>
                <a:srgbClr val="7030A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Constantia" pitchFamily="18" charset="0"/>
            </a:endParaRPr>
          </a:p>
        </p:txBody>
      </p:sp>
      <p:pic>
        <p:nvPicPr>
          <p:cNvPr id="5" name="Содержимое 4" descr="А вот и маршрутная карта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500298" y="2428868"/>
            <a:ext cx="4214842" cy="4007745"/>
          </a:xfrm>
          <a:ln w="57150">
            <a:solidFill>
              <a:srgbClr val="7030A0"/>
            </a:solidFill>
          </a:ln>
        </p:spPr>
      </p:pic>
    </p:spTree>
  </p:cSld>
  <p:clrMapOvr>
    <a:masterClrMapping/>
  </p:clrMapOvr>
  <p:transition advTm="6848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Autofit/>
          </a:bodyPr>
          <a:lstStyle/>
          <a:p>
            <a:r>
              <a:rPr lang="ru-RU" sz="4800" b="1" i="1" dirty="0" smtClean="0"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  <a:t>В путь!</a:t>
            </a:r>
            <a:endParaRPr lang="ru-RU" sz="4800" b="1" i="1" dirty="0">
              <a:solidFill>
                <a:srgbClr val="FF0066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Constantia" pitchFamily="18" charset="0"/>
            </a:endParaRPr>
          </a:p>
        </p:txBody>
      </p:sp>
      <p:pic>
        <p:nvPicPr>
          <p:cNvPr id="4" name="Содержимое 3" descr="В путь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928670"/>
            <a:ext cx="3429024" cy="2571768"/>
          </a:xfrm>
          <a:ln w="57150">
            <a:solidFill>
              <a:srgbClr val="7030A0"/>
            </a:solidFill>
          </a:ln>
        </p:spPr>
      </p:pic>
      <p:pic>
        <p:nvPicPr>
          <p:cNvPr id="5" name="Рисунок 4" descr="В путь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9256" y="857232"/>
            <a:ext cx="3524274" cy="2643206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  <p:pic>
        <p:nvPicPr>
          <p:cNvPr id="6" name="Рисунок 5" descr="В путь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71736" y="3643314"/>
            <a:ext cx="4000528" cy="3000396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</p:spTree>
  </p:cSld>
  <p:clrMapOvr>
    <a:masterClrMapping/>
  </p:clrMapOvr>
  <p:transition spd="med" advTm="103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43050"/>
          </a:xfrm>
        </p:spPr>
        <p:txBody>
          <a:bodyPr>
            <a:noAutofit/>
          </a:bodyPr>
          <a:lstStyle/>
          <a:p>
            <a:r>
              <a:rPr lang="ru-RU" sz="4000" b="1" i="1" dirty="0" smtClean="0"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  <a:t>1-я станция «Вопросная» -</a:t>
            </a:r>
            <a:br>
              <a:rPr lang="ru-RU" sz="4000" b="1" i="1" dirty="0" smtClean="0"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</a:br>
            <a:r>
              <a:rPr lang="ru-RU" sz="4000" b="1" i="1" dirty="0" smtClean="0"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  <a:t>загадки о деревьях</a:t>
            </a:r>
            <a:endParaRPr lang="ru-RU" sz="4000" b="1" i="1" dirty="0">
              <a:solidFill>
                <a:srgbClr val="FF0066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Constantia" pitchFamily="18" charset="0"/>
            </a:endParaRPr>
          </a:p>
        </p:txBody>
      </p:sp>
      <p:pic>
        <p:nvPicPr>
          <p:cNvPr id="16" name="Содержимое 15" descr="1 станция Вопросна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643050"/>
            <a:ext cx="4810158" cy="3607618"/>
          </a:xfrm>
          <a:ln w="57150">
            <a:solidFill>
              <a:srgbClr val="7030A0"/>
            </a:solidFill>
          </a:ln>
        </p:spPr>
      </p:pic>
      <p:pic>
        <p:nvPicPr>
          <p:cNvPr id="18" name="Рисунок 17" descr="Загадки о деревьях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3214686"/>
            <a:ext cx="4572033" cy="3429024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</p:spTree>
  </p:cSld>
  <p:clrMapOvr>
    <a:masterClrMapping/>
  </p:clrMapOvr>
  <p:transition spd="med" advTm="8720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143008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7030A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  <a:t>Куда же дальше ведет маршрут?</a:t>
            </a:r>
            <a:br>
              <a:rPr lang="ru-RU" b="1" i="1" dirty="0" smtClean="0">
                <a:solidFill>
                  <a:srgbClr val="7030A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</a:br>
            <a:r>
              <a:rPr lang="ru-RU" b="1" i="1" dirty="0" smtClean="0"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  <a:t>Во владения Лягушки царевны!</a:t>
            </a:r>
            <a:endParaRPr lang="ru-RU" b="1" i="1" dirty="0">
              <a:solidFill>
                <a:srgbClr val="FF0066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Constantia" pitchFamily="18" charset="0"/>
            </a:endParaRPr>
          </a:p>
        </p:txBody>
      </p:sp>
      <p:pic>
        <p:nvPicPr>
          <p:cNvPr id="6" name="Содержимое 5" descr="Куда же поведет маршру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042" y="2143116"/>
            <a:ext cx="6034617" cy="4429156"/>
          </a:xfrm>
          <a:ln w="57150">
            <a:solidFill>
              <a:srgbClr val="7030A0"/>
            </a:solidFill>
          </a:ln>
        </p:spPr>
      </p:pic>
    </p:spTree>
  </p:cSld>
  <p:clrMapOvr>
    <a:masterClrMapping/>
  </p:clrMapOvr>
  <p:transition spd="med" advTm="7051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2357430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7030A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  <a:t>Задание:</a:t>
            </a:r>
            <a:br>
              <a:rPr lang="ru-RU" sz="4000" b="1" i="1" dirty="0" smtClean="0">
                <a:solidFill>
                  <a:srgbClr val="7030A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</a:br>
            <a:r>
              <a:rPr lang="ru-RU" sz="4000" b="1" i="1" dirty="0" smtClean="0"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  <a:t>проскакать, как лягушки</a:t>
            </a:r>
            <a:br>
              <a:rPr lang="ru-RU" sz="4000" b="1" i="1" dirty="0" smtClean="0"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</a:br>
            <a:r>
              <a:rPr lang="ru-RU" sz="4000" b="1" i="1" dirty="0" smtClean="0"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  <a:t> и проквакать!</a:t>
            </a:r>
            <a:endParaRPr lang="ru-RU" sz="4000" b="1" i="1" dirty="0">
              <a:solidFill>
                <a:srgbClr val="FF0066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Constantia" pitchFamily="18" charset="0"/>
            </a:endParaRPr>
          </a:p>
        </p:txBody>
      </p:sp>
      <p:pic>
        <p:nvPicPr>
          <p:cNvPr id="4" name="Содержимое 3" descr="Владения Лягушки Царевны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2214554"/>
            <a:ext cx="4572000" cy="3429000"/>
          </a:xfrm>
          <a:ln w="57150">
            <a:solidFill>
              <a:srgbClr val="7030A0"/>
            </a:solidFill>
          </a:ln>
        </p:spPr>
      </p:pic>
      <p:pic>
        <p:nvPicPr>
          <p:cNvPr id="7" name="Рисунок 6" descr="Прыгаем и квакаем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3143248"/>
            <a:ext cx="4572033" cy="3429024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</p:spTree>
  </p:cSld>
  <p:clrMapOvr>
    <a:masterClrMapping/>
  </p:clrMapOvr>
  <p:transition spd="med" advTm="6552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928802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  <a:t>Вперед с песней к следующей станции!</a:t>
            </a:r>
            <a:endParaRPr lang="ru-RU" sz="3600" b="1" i="1" dirty="0">
              <a:solidFill>
                <a:srgbClr val="FF0066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Constantia" pitchFamily="18" charset="0"/>
            </a:endParaRPr>
          </a:p>
        </p:txBody>
      </p:sp>
      <p:pic>
        <p:nvPicPr>
          <p:cNvPr id="4" name="Содержимое 3" descr="Игра продолжаетс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85918" y="1857364"/>
            <a:ext cx="6034617" cy="4525963"/>
          </a:xfrm>
          <a:ln w="57150">
            <a:solidFill>
              <a:srgbClr val="7030A0"/>
            </a:solidFill>
          </a:ln>
        </p:spPr>
      </p:pic>
    </p:spTree>
  </p:cSld>
  <p:clrMapOvr>
    <a:masterClrMapping/>
  </p:clrMapOvr>
  <p:transition spd="med" advTm="6584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401080" cy="2011354"/>
          </a:xfrm>
        </p:spPr>
        <p:txBody>
          <a:bodyPr>
            <a:noAutofit/>
          </a:bodyPr>
          <a:lstStyle/>
          <a:p>
            <a:r>
              <a:rPr lang="ru-RU" sz="4000" b="1" i="1" dirty="0" smtClean="0"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  <a:t>Станция </a:t>
            </a:r>
            <a:br>
              <a:rPr lang="ru-RU" sz="4000" b="1" i="1" dirty="0" smtClean="0"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</a:br>
            <a:r>
              <a:rPr lang="ru-RU" sz="4000" b="1" i="1" dirty="0" smtClean="0"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  <a:t>«Птичье царство»</a:t>
            </a:r>
            <a:br>
              <a:rPr lang="ru-RU" sz="4000" b="1" i="1" dirty="0" smtClean="0"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</a:br>
            <a:r>
              <a:rPr lang="ru-RU" sz="4000" b="1" i="1" dirty="0" smtClean="0">
                <a:solidFill>
                  <a:srgbClr val="7030A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  <a:t>Вопросы от </a:t>
            </a:r>
            <a:r>
              <a:rPr lang="ru-RU" sz="4000" b="1" i="1" dirty="0" err="1" smtClean="0">
                <a:solidFill>
                  <a:srgbClr val="7030A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nstantia" pitchFamily="18" charset="0"/>
              </a:rPr>
              <a:t>Каркуши</a:t>
            </a:r>
            <a:endParaRPr lang="ru-RU" sz="4000" b="1" i="1" dirty="0">
              <a:solidFill>
                <a:srgbClr val="7030A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Constantia" pitchFamily="18" charset="0"/>
            </a:endParaRPr>
          </a:p>
        </p:txBody>
      </p:sp>
      <p:pic>
        <p:nvPicPr>
          <p:cNvPr id="5" name="Рисунок 4" descr="Вопросы каркуши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38" y="2643182"/>
            <a:ext cx="4381531" cy="3286148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  <p:pic>
        <p:nvPicPr>
          <p:cNvPr id="8" name="Содержимое 7" descr="Мы в Птичьем царстве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35976" y="2655890"/>
            <a:ext cx="4364587" cy="3273440"/>
          </a:xfrm>
          <a:ln w="57150">
            <a:solidFill>
              <a:srgbClr val="7030A0"/>
            </a:solidFill>
          </a:ln>
        </p:spPr>
      </p:pic>
    </p:spTree>
  </p:cSld>
  <p:clrMapOvr>
    <a:masterClrMapping/>
  </p:clrMapOvr>
  <p:transition spd="med" advTm="9656">
    <p:strips dir="l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197</Words>
  <Application>Microsoft Office PowerPoint</Application>
  <PresentationFormat>Экран (4:3)</PresentationFormat>
  <Paragraphs>44</Paragraphs>
  <Slides>22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Маршрутная игра  «Там на неведомых дорожках» детский сад №17 г. Ростова Ярославской области 2014 год.  </vt:lpstr>
      <vt:lpstr>Письмо от Лесовичка -  </vt:lpstr>
      <vt:lpstr>А вот и   маршрутная  карта!</vt:lpstr>
      <vt:lpstr>В путь!</vt:lpstr>
      <vt:lpstr>1-я станция «Вопросная» - загадки о деревьях</vt:lpstr>
      <vt:lpstr>Куда же дальше ведет маршрут? Во владения Лягушки царевны!</vt:lpstr>
      <vt:lpstr>Задание: проскакать, как лягушки  и проквакать!</vt:lpstr>
      <vt:lpstr>Вперед с песней к следующей станции!</vt:lpstr>
      <vt:lpstr>Станция  «Птичье царство» Вопросы от Каркуши</vt:lpstr>
      <vt:lpstr>Станция «Неведомые дорожки»   Задание: пройти 3 шага вперед, 1 шаг назад    </vt:lpstr>
      <vt:lpstr>Заколдованная поляна</vt:lpstr>
      <vt:lpstr>В гостях у курочки Рябы</vt:lpstr>
      <vt:lpstr>Вперед на привальную поляну!</vt:lpstr>
      <vt:lpstr>Перед едой надо вымыть руки</vt:lpstr>
      <vt:lpstr>Станция  - привальная поляна  «Любо – дорого посмотреть!»</vt:lpstr>
      <vt:lpstr>После вкусного угощения можно и потанцевать!</vt:lpstr>
      <vt:lpstr>Благодарность Лесовичка за знания детей о природе   </vt:lpstr>
      <vt:lpstr>Раздача подарков</vt:lpstr>
      <vt:lpstr>Итог игры:</vt:lpstr>
      <vt:lpstr>Фото на память</vt:lpstr>
      <vt:lpstr>Игру подготовили и провели:</vt:lpstr>
      <vt:lpstr>Спасибо за внимание!</vt:lpstr>
    </vt:vector>
  </TitlesOfParts>
  <Company>UralSOFT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Маршрутная игра  «Там на неведомых дорожках» детский сад №17 г. Ростова Ярославской области 2014 год.</dc:title>
  <dc:creator>IRINA</dc:creator>
  <cp:lastModifiedBy>user</cp:lastModifiedBy>
  <cp:revision>48</cp:revision>
  <dcterms:created xsi:type="dcterms:W3CDTF">2014-10-05T10:04:38Z</dcterms:created>
  <dcterms:modified xsi:type="dcterms:W3CDTF">2014-12-17T11:55:17Z</dcterms:modified>
</cp:coreProperties>
</file>