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8" r:id="rId8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14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43" userDrawn="1">
          <p15:clr>
            <a:srgbClr val="A4A3A4"/>
          </p15:clr>
        </p15:guide>
        <p15:guide id="8" pos="3912" userDrawn="1">
          <p15:clr>
            <a:srgbClr val="A4A3A4"/>
          </p15:clr>
        </p15:guide>
        <p15:guide id="9" pos="2064" userDrawn="1">
          <p15:clr>
            <a:srgbClr val="A4A3A4"/>
          </p15:clr>
        </p15:guide>
        <p15:guide id="10" pos="3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0" autoAdjust="0"/>
  </p:normalViewPr>
  <p:slideViewPr>
    <p:cSldViewPr snapToGrid="0">
      <p:cViewPr varScale="1">
        <p:scale>
          <a:sx n="110" d="100"/>
          <a:sy n="110" d="100"/>
        </p:scale>
        <p:origin x="786" y="102"/>
      </p:cViewPr>
      <p:guideLst>
        <p:guide orient="horz" pos="226"/>
        <p:guide pos="226"/>
        <p:guide pos="5534"/>
        <p:guide orient="horz" pos="3014"/>
        <p:guide pos="2993"/>
        <p:guide pos="2767"/>
        <p:guide pos="1843"/>
        <p:guide pos="3912"/>
        <p:guide pos="2064"/>
        <p:guide pos="3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3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0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1CDE-1744-43EF-A4BF-F36F2AFF37D0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AC30-E577-455B-9479-26D6974E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9.xml"/><Relationship Id="rId18" Type="http://schemas.openxmlformats.org/officeDocument/2006/relationships/slide" Target="slide10.xml"/><Relationship Id="rId26" Type="http://schemas.openxmlformats.org/officeDocument/2006/relationships/slide" Target="slide55.xml"/><Relationship Id="rId3" Type="http://schemas.openxmlformats.org/officeDocument/2006/relationships/image" Target="../media/image2.png"/><Relationship Id="rId21" Type="http://schemas.openxmlformats.org/officeDocument/2006/relationships/slide" Target="slide52.xml"/><Relationship Id="rId34" Type="http://schemas.openxmlformats.org/officeDocument/2006/relationships/slide" Target="slide4.xml"/><Relationship Id="rId7" Type="http://schemas.openxmlformats.org/officeDocument/2006/relationships/image" Target="../media/image7.png"/><Relationship Id="rId12" Type="http://schemas.openxmlformats.org/officeDocument/2006/relationships/slide" Target="slide22.xml"/><Relationship Id="rId17" Type="http://schemas.openxmlformats.org/officeDocument/2006/relationships/slide" Target="slide25.xml"/><Relationship Id="rId25" Type="http://schemas.openxmlformats.org/officeDocument/2006/relationships/slide" Target="slide70.xml"/><Relationship Id="rId33" Type="http://schemas.openxmlformats.org/officeDocument/2006/relationships/slide" Target="slide82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67.xml"/><Relationship Id="rId29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40.xml"/><Relationship Id="rId24" Type="http://schemas.openxmlformats.org/officeDocument/2006/relationships/slide" Target="slide73.xml"/><Relationship Id="rId32" Type="http://schemas.openxmlformats.org/officeDocument/2006/relationships/slide" Target="slide46.xml"/><Relationship Id="rId5" Type="http://schemas.openxmlformats.org/officeDocument/2006/relationships/slide" Target="slide31.xml"/><Relationship Id="rId15" Type="http://schemas.openxmlformats.org/officeDocument/2006/relationships/slide" Target="slide16.xml"/><Relationship Id="rId23" Type="http://schemas.openxmlformats.org/officeDocument/2006/relationships/slide" Target="slide76.xml"/><Relationship Id="rId28" Type="http://schemas.openxmlformats.org/officeDocument/2006/relationships/slide" Target="slide61.xml"/><Relationship Id="rId10" Type="http://schemas.openxmlformats.org/officeDocument/2006/relationships/slide" Target="slide37.xml"/><Relationship Id="rId19" Type="http://schemas.openxmlformats.org/officeDocument/2006/relationships/slide" Target="slide7.xml"/><Relationship Id="rId31" Type="http://schemas.openxmlformats.org/officeDocument/2006/relationships/slide" Target="slide43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28.xml"/><Relationship Id="rId22" Type="http://schemas.openxmlformats.org/officeDocument/2006/relationships/slide" Target="slide79.xml"/><Relationship Id="rId27" Type="http://schemas.openxmlformats.org/officeDocument/2006/relationships/slide" Target="slide58.xml"/><Relationship Id="rId30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38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7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0.xml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e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jpe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jpe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9.xml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1.jpe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65.xml"/><Relationship Id="rId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3.jpe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4.jpeg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71.xml"/><Relationship Id="rId4" Type="http://schemas.openxmlformats.org/officeDocument/2006/relationships/slide" Target="slide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6.jpeg"/><Relationship Id="rId4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6.jpeg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7.jpeg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7.jpeg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80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8.jpeg"/><Relationship Id="rId4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8776" y="1356360"/>
            <a:ext cx="4033837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Новогоднее путешествие</a:t>
            </a:r>
            <a:endParaRPr lang="ru-RU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Скругленный прямоугольник 39">
            <a:hlinkClick r:id="rId4" action="ppaction://hlinksldjump"/>
          </p:cNvPr>
          <p:cNvSpPr/>
          <p:nvPr/>
        </p:nvSpPr>
        <p:spPr>
          <a:xfrm>
            <a:off x="896022" y="2978475"/>
            <a:ext cx="2959344" cy="80866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80000" tIns="240000" rIns="480000" bIns="240000" rtlCol="0" anchor="ctr">
            <a:spAutoFit/>
          </a:bodyPr>
          <a:lstStyle/>
          <a:p>
            <a:pPr algn="ctr" defTabSz="914377"/>
            <a:r>
              <a:rPr lang="ru-RU" sz="1600" b="1" kern="1600" spc="100" dirty="0" smtClean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НАЧАТЬ ИГРУ</a:t>
            </a:r>
            <a:endParaRPr lang="ru-RU" sz="1600" b="1" kern="1600" spc="100" dirty="0">
              <a:solidFill>
                <a:schemeClr val="tx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1623085" y="4538504"/>
            <a:ext cx="15052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ru-RU" sz="1600" dirty="0">
                <a:solidFill>
                  <a:schemeClr val="bg1">
                    <a:lumMod val="9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1292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005562"/>
            <a:ext cx="530698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Аргентине по давней традиции офисные работники в последний день уходящего рабочего года выбрасывают из окон один предмет, без которого они не могли обойтись в уходящем году, но который на </a:t>
            </a:r>
            <a:r>
              <a:rPr lang="ru-RU" sz="1600" dirty="0" smtClean="0">
                <a:solidFill>
                  <a:prstClr val="white"/>
                </a:solidFill>
              </a:rPr>
              <a:t>100 % </a:t>
            </a:r>
            <a:r>
              <a:rPr lang="ru-RU" sz="1600" dirty="0">
                <a:solidFill>
                  <a:prstClr val="white"/>
                </a:solidFill>
              </a:rPr>
              <a:t>не пригодится им в будущем.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А </a:t>
            </a:r>
            <a:r>
              <a:rPr lang="ru-RU" sz="1600" dirty="0">
                <a:solidFill>
                  <a:prstClr val="white"/>
                </a:solidFill>
              </a:rPr>
              <a:t>что это за предмет?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Ручка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Годовой отчёт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 Кулер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Календарь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35622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Аргентине </a:t>
            </a:r>
            <a:r>
              <a:rPr lang="ru-RU" sz="1600" dirty="0">
                <a:solidFill>
                  <a:prstClr val="white"/>
                </a:solidFill>
              </a:rPr>
              <a:t>по давней традиции офисные работники в последний день уходящего рабочего года выбрасывают из окон старые календари, ненужные ведомости и бланки. В деловой части страны – Буэнос-Айресе – уже к полудню тротуары и проезжая часть густо покрываются пухлым слоем бумаги. Никто не знает, как и когда возник этот обычай. Не обходится без казусов. Однажды не в меру разыгравшиеся сотрудники одной из газет выкинули за окно весь архив.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Аргентина новый го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8"/>
          <a:stretch/>
        </p:blipFill>
        <p:spPr bwMode="auto">
          <a:xfrm>
            <a:off x="6548662" y="368715"/>
            <a:ext cx="1897971" cy="188886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5886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Аргентине </a:t>
            </a:r>
            <a:r>
              <a:rPr lang="ru-RU" sz="1600" dirty="0">
                <a:solidFill>
                  <a:prstClr val="white"/>
                </a:solidFill>
              </a:rPr>
              <a:t>по давней традиции офисные работники в последний день уходящего рабочего года выбрасывают из окон старые календари, ненужные ведомости и бланки. В деловой части страны – Буэнос-Айресе – уже к полудню тротуары и проезжая часть густо покрываются пухлым слоем бумаги. Никто не знает, как и когда возник этот обычай. Не обходится без казусов. Однажды не в меру разыгравшиеся сотрудники одной из газет выкинули за окно весь архив.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Аргентина новый го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8"/>
          <a:stretch/>
        </p:blipFill>
        <p:spPr bwMode="auto">
          <a:xfrm>
            <a:off x="6548662" y="368715"/>
            <a:ext cx="1897971" cy="188886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8951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Греции существует обычай, согласно которому в новогоднюю ночь, ровно в полночь, глава семейства выходит во двор и разбивает об стену плод этого дерева. Считается, что, если его зёрна разлетятся по двору, в новом году семья будет жить счастливо.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А </a:t>
            </a:r>
            <a:r>
              <a:rPr lang="ru-RU" sz="1600" dirty="0">
                <a:solidFill>
                  <a:prstClr val="white"/>
                </a:solidFill>
              </a:rPr>
              <a:t>что это за плод?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Киви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Апельсин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Ананас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Гранат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Гранат.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Грана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17105"/>
          <a:stretch/>
        </p:blipFill>
        <p:spPr bwMode="auto">
          <a:xfrm>
            <a:off x="6572640" y="358774"/>
            <a:ext cx="1878495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5991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Гранат.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Грана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17105"/>
          <a:stretch/>
        </p:blipFill>
        <p:spPr bwMode="auto">
          <a:xfrm>
            <a:off x="6572640" y="358774"/>
            <a:ext cx="1878495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515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Вступление римских консулов в должность проходило в день Нового года — 15 марта, после чего консулы сразу отправлялись на войну. Но когда войны стали вести далеко от Италии, консулы приезжали к войскам только к концу благоприятного для войны сезона.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Какой </a:t>
            </a:r>
            <a:r>
              <a:rPr lang="ru-RU" sz="1600" dirty="0">
                <a:solidFill>
                  <a:prstClr val="white"/>
                </a:solidFill>
              </a:rPr>
              <a:t>выход раз и навсегда в 153 году до н. э. нашли римляне?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08170"/>
            <a:ext cx="2566988" cy="63599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>
                <a:solidFill>
                  <a:prstClr val="white"/>
                </a:solidFill>
              </a:rPr>
              <a:t>Новый год стали </a:t>
            </a:r>
            <a:r>
              <a:rPr lang="ru-RU" sz="1100" dirty="0" smtClean="0">
                <a:solidFill>
                  <a:prstClr val="white"/>
                </a:solidFill>
              </a:rPr>
              <a:t>отмечать</a:t>
            </a:r>
          </a:p>
          <a:p>
            <a:pPr algn="ctr" defTabSz="914377"/>
            <a:r>
              <a:rPr lang="ru-RU" sz="1100" dirty="0" smtClean="0">
                <a:solidFill>
                  <a:prstClr val="white"/>
                </a:solidFill>
              </a:rPr>
              <a:t> </a:t>
            </a:r>
            <a:r>
              <a:rPr lang="ru-RU" sz="1100" dirty="0">
                <a:solidFill>
                  <a:prstClr val="white"/>
                </a:solidFill>
              </a:rPr>
              <a:t>1 января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3288506" y="3408170"/>
            <a:ext cx="2566988" cy="63599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>
                <a:solidFill>
                  <a:prstClr val="white"/>
                </a:solidFill>
              </a:rPr>
              <a:t>Объявили вечный </a:t>
            </a:r>
            <a:r>
              <a:rPr lang="ru-RU" sz="1100" dirty="0" smtClean="0">
                <a:solidFill>
                  <a:prstClr val="white"/>
                </a:solidFill>
              </a:rPr>
              <a:t>                         мир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148733"/>
            <a:ext cx="2566988" cy="63599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>
                <a:solidFill>
                  <a:prstClr val="white"/>
                </a:solidFill>
              </a:rPr>
              <a:t>Перенесли выступление консула поближе к войскам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276600" y="4148732"/>
            <a:ext cx="2566988" cy="63599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>
                <a:solidFill>
                  <a:prstClr val="white"/>
                </a:solidFill>
              </a:rPr>
              <a:t>Распустили </a:t>
            </a:r>
            <a:r>
              <a:rPr lang="ru-RU" sz="1100" dirty="0" smtClean="0">
                <a:solidFill>
                  <a:prstClr val="white"/>
                </a:solidFill>
              </a:rPr>
              <a:t>                                  армию</a:t>
            </a:r>
            <a:endParaRPr lang="ru-RU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Новый год стали отмечать 1 января.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1" name="Picture 2" descr="Картинки по запросу 1 январ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91" y="471301"/>
            <a:ext cx="1710944" cy="18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500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Новый год стали отмечать 1 января.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1 январ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91" y="471301"/>
            <a:ext cx="1710944" cy="18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636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Под Новый год в русских деревнях непременно закалывали кабанчика. Из мяса и сала готовили всевозможные кушанья, ничего не выбрасывалось.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А </a:t>
            </a:r>
            <a:r>
              <a:rPr lang="ru-RU" sz="1600" dirty="0">
                <a:solidFill>
                  <a:prstClr val="white"/>
                </a:solidFill>
              </a:rPr>
              <a:t>для чего использовали разрезанный на кружочки кабаний хвостик?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3957671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Для подарков родственникам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3957671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Для украшения ёлки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01279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Для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гадания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01279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Для </a:t>
            </a:r>
            <a:r>
              <a:rPr lang="ru-RU" sz="1600" dirty="0">
                <a:solidFill>
                  <a:prstClr val="white"/>
                </a:solidFill>
              </a:rPr>
              <a:t>приготовления блюда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6" y="358775"/>
            <a:ext cx="40338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+mj-lt"/>
              </a:rPr>
              <a:t>Правила игры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148437"/>
            <a:ext cx="4033838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schemeClr val="bg1"/>
                </a:solidFill>
              </a:rPr>
              <a:t>В игре принимают участие две команды. </a:t>
            </a:r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>
                <a:solidFill>
                  <a:schemeClr val="bg1"/>
                </a:solidFill>
              </a:rPr>
              <a:t>Задача команд – быстрее соперников украсить свою новогоднюю ёлку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>
                <a:solidFill>
                  <a:schemeClr val="bg1"/>
                </a:solidFill>
              </a:rPr>
              <a:t>Для этого командам необходимо ответить на ряд вопросов, связанных </a:t>
            </a:r>
            <a:r>
              <a:rPr lang="ru-RU" sz="1600" dirty="0" smtClean="0">
                <a:solidFill>
                  <a:schemeClr val="bg1"/>
                </a:solidFill>
              </a:rPr>
              <a:t>с новогодними традициями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праздниками.</a:t>
            </a: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По жребию определяется та команда, которая начинает игру первой.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51390" y="1148437"/>
            <a:ext cx="4033836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Нажав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серый шарик на ёлке, </a:t>
            </a:r>
            <a:r>
              <a:rPr lang="ru-RU" sz="1600" dirty="0">
                <a:solidFill>
                  <a:schemeClr val="bg1"/>
                </a:solidFill>
              </a:rPr>
              <a:t>команда должна будет ответить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>
                <a:solidFill>
                  <a:schemeClr val="bg1"/>
                </a:solidFill>
              </a:rPr>
              <a:t>вопрос. Если команда ответила правильно, то она может сделать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ещё </a:t>
            </a:r>
            <a:r>
              <a:rPr lang="ru-RU" sz="1600" dirty="0">
                <a:solidFill>
                  <a:schemeClr val="bg1"/>
                </a:solidFill>
              </a:rPr>
              <a:t>один ход. Если неправильно,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то </a:t>
            </a:r>
            <a:r>
              <a:rPr lang="ru-RU" sz="1600" dirty="0">
                <a:solidFill>
                  <a:schemeClr val="bg1"/>
                </a:solidFill>
              </a:rPr>
              <a:t>ход переходит к команде соперника. </a:t>
            </a: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>
                <a:solidFill>
                  <a:schemeClr val="bg1"/>
                </a:solidFill>
              </a:rPr>
              <a:t>Выигрывает та команда, которая быстрее </a:t>
            </a:r>
            <a:r>
              <a:rPr lang="ru-RU" sz="1600" dirty="0" smtClean="0">
                <a:solidFill>
                  <a:schemeClr val="bg1"/>
                </a:solidFill>
              </a:rPr>
              <a:t>другой украсит ёлку игрушками.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>
            <a:hlinkClick r:id="rId4" action="ppaction://hlinksldjump"/>
          </p:cNvPr>
          <p:cNvSpPr/>
          <p:nvPr/>
        </p:nvSpPr>
        <p:spPr>
          <a:xfrm>
            <a:off x="4751390" y="4181840"/>
            <a:ext cx="2108200" cy="5894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914377"/>
            <a:r>
              <a:rPr lang="ru-RU" sz="1100" b="1" kern="1600" spc="100" dirty="0" smtClean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ВЕРНУТЬСЯ В МЕНЮ</a:t>
            </a:r>
            <a:endParaRPr lang="ru-RU" sz="1100" b="1" kern="1600" spc="100" dirty="0">
              <a:solidFill>
                <a:schemeClr val="tx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Для </a:t>
            </a:r>
            <a:r>
              <a:rPr lang="ru-RU" sz="1600" dirty="0">
                <a:solidFill>
                  <a:prstClr val="white"/>
                </a:solidFill>
              </a:rPr>
              <a:t>гадания.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Каждый </a:t>
            </a:r>
            <a:r>
              <a:rPr lang="ru-RU" sz="1600" dirty="0">
                <a:solidFill>
                  <a:prstClr val="white"/>
                </a:solidFill>
              </a:rPr>
              <a:t>задумывал желание и прятал свой кружочек; затем в комнату впускали собаку: чей кружочек она находила первым, тому должно было повезти в новом году.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Гада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/>
          <a:stretch/>
        </p:blipFill>
        <p:spPr bwMode="auto">
          <a:xfrm>
            <a:off x="6566642" y="358774"/>
            <a:ext cx="1884493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0734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Для </a:t>
            </a:r>
            <a:r>
              <a:rPr lang="ru-RU" sz="1600" dirty="0">
                <a:solidFill>
                  <a:prstClr val="white"/>
                </a:solidFill>
              </a:rPr>
              <a:t>гадания.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Каждый </a:t>
            </a:r>
            <a:r>
              <a:rPr lang="ru-RU" sz="1600" dirty="0">
                <a:solidFill>
                  <a:prstClr val="white"/>
                </a:solidFill>
              </a:rPr>
              <a:t>задумывал желание и прятал свой кружочек; затем в комнату впускали собаку: чей кружочек она находила первым, тому должно было повезти в новом году.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Гада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/>
          <a:stretch/>
        </p:blipFill>
        <p:spPr bwMode="auto">
          <a:xfrm>
            <a:off x="6566642" y="358774"/>
            <a:ext cx="1884493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984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85152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предновогодние дни в Японии большим спросом пользуются пузатые ярко-красные </a:t>
            </a:r>
            <a:r>
              <a:rPr lang="ru-RU" sz="1600" dirty="0" err="1">
                <a:solidFill>
                  <a:prstClr val="white"/>
                </a:solidFill>
              </a:rPr>
              <a:t>дарума</a:t>
            </a:r>
            <a:r>
              <a:rPr lang="ru-RU" sz="1600" dirty="0">
                <a:solidFill>
                  <a:prstClr val="white"/>
                </a:solidFill>
              </a:rPr>
              <a:t> — куклы с пустыми глазницами. Один глаз </a:t>
            </a:r>
            <a:r>
              <a:rPr lang="ru-RU" sz="1600" dirty="0" err="1">
                <a:solidFill>
                  <a:prstClr val="white"/>
                </a:solidFill>
              </a:rPr>
              <a:t>дарума</a:t>
            </a:r>
            <a:r>
              <a:rPr lang="ru-RU" sz="1600" dirty="0">
                <a:solidFill>
                  <a:prstClr val="white"/>
                </a:solidFill>
              </a:rPr>
              <a:t> обязательно получит перед Новым годом, а второй ему, может быть, подрисуют потом.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Ответьте</a:t>
            </a:r>
            <a:r>
              <a:rPr lang="ru-RU" sz="1600" dirty="0">
                <a:solidFill>
                  <a:prstClr val="white"/>
                </a:solidFill>
              </a:rPr>
              <a:t>, а что делает японец в тот момент, когда рисует </a:t>
            </a:r>
            <a:r>
              <a:rPr lang="ru-RU" sz="1600" dirty="0" err="1">
                <a:solidFill>
                  <a:prstClr val="white"/>
                </a:solidFill>
              </a:rPr>
              <a:t>дарума</a:t>
            </a:r>
            <a:r>
              <a:rPr lang="ru-RU" sz="1600" dirty="0">
                <a:solidFill>
                  <a:prstClr val="white"/>
                </a:solidFill>
              </a:rPr>
              <a:t> первый глаз?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104626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Делает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подарок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104626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Вспоминает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друзей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167918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Говорит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пожелания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167918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Загадывает желание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Загадывает </a:t>
            </a:r>
            <a:r>
              <a:rPr lang="ru-RU" sz="1600" dirty="0">
                <a:solidFill>
                  <a:prstClr val="white"/>
                </a:solidFill>
              </a:rPr>
              <a:t>желание.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Если </a:t>
            </a:r>
            <a:r>
              <a:rPr lang="ru-RU" sz="1600" dirty="0">
                <a:solidFill>
                  <a:prstClr val="white"/>
                </a:solidFill>
              </a:rPr>
              <a:t>желание сбудется, тогда японец подрисует </a:t>
            </a:r>
            <a:r>
              <a:rPr lang="ru-RU" sz="1600" dirty="0" err="1">
                <a:solidFill>
                  <a:prstClr val="white"/>
                </a:solidFill>
              </a:rPr>
              <a:t>дарума</a:t>
            </a:r>
            <a:r>
              <a:rPr lang="ru-RU" sz="1600" dirty="0">
                <a:solidFill>
                  <a:prstClr val="white"/>
                </a:solidFill>
              </a:rPr>
              <a:t> второй глаз. 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Жела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r="17648"/>
          <a:stretch/>
        </p:blipFill>
        <p:spPr bwMode="auto">
          <a:xfrm>
            <a:off x="6575443" y="358775"/>
            <a:ext cx="1875692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5964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Загадывает </a:t>
            </a:r>
            <a:r>
              <a:rPr lang="ru-RU" sz="1600" dirty="0">
                <a:solidFill>
                  <a:prstClr val="white"/>
                </a:solidFill>
              </a:rPr>
              <a:t>желание.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Если </a:t>
            </a:r>
            <a:r>
              <a:rPr lang="ru-RU" sz="1600" dirty="0">
                <a:solidFill>
                  <a:prstClr val="white"/>
                </a:solidFill>
              </a:rPr>
              <a:t>желание сбудется, тогда японец подрисует </a:t>
            </a:r>
            <a:r>
              <a:rPr lang="ru-RU" sz="1600" dirty="0" err="1">
                <a:solidFill>
                  <a:prstClr val="white"/>
                </a:solidFill>
              </a:rPr>
              <a:t>дарума</a:t>
            </a:r>
            <a:r>
              <a:rPr lang="ru-RU" sz="1600" dirty="0">
                <a:solidFill>
                  <a:prstClr val="white"/>
                </a:solidFill>
              </a:rPr>
              <a:t> второй глаз. 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Жела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r="17648"/>
          <a:stretch/>
        </p:blipFill>
        <p:spPr bwMode="auto">
          <a:xfrm>
            <a:off x="6575443" y="358775"/>
            <a:ext cx="1875692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3490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Согласно легенде, чтобы определить, будет ли новый год урожайным, в Пензенской губернии издавна пекли каравай, с которым до и после новогодней ночи производили некое действие, а затем судили о грядущем урожае.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 </a:t>
            </a:r>
            <a:r>
              <a:rPr lang="ru-RU" sz="1600" dirty="0">
                <a:solidFill>
                  <a:prstClr val="white"/>
                </a:solidFill>
              </a:rPr>
              <a:t>же именно делали?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Дарили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Закапывали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Взвешивали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Съедали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Взвешивали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Каравай </a:t>
            </a:r>
            <a:r>
              <a:rPr lang="ru-RU" sz="1600" dirty="0">
                <a:solidFill>
                  <a:prstClr val="white"/>
                </a:solidFill>
              </a:rPr>
              <a:t>хлеба взвешивали и оставляли на ночь, утром снова взвешивали и замечали: если вес прибавился, год будет урожайным (такой каравай съедали всей семьёй); если же, наоборот, убавился, то каравай отдавался скотине, чтобы она меньше голодала.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Вес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r="22704"/>
          <a:stretch/>
        </p:blipFill>
        <p:spPr bwMode="auto">
          <a:xfrm>
            <a:off x="6552327" y="358775"/>
            <a:ext cx="1898808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0724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Взвешивали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Каравай </a:t>
            </a:r>
            <a:r>
              <a:rPr lang="ru-RU" sz="1600" dirty="0">
                <a:solidFill>
                  <a:prstClr val="white"/>
                </a:solidFill>
              </a:rPr>
              <a:t>хлеба взвешивали и оставляли на ночь, утром снова взвешивали и замечали: если вес прибавился, год будет урожайным (такой каравай съедали всей семьёй); если же, наоборот, убавился, то каравай отдавался скотине, чтобы она меньше голодала.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Вес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r="22704"/>
          <a:stretch/>
        </p:blipFill>
        <p:spPr bwMode="auto">
          <a:xfrm>
            <a:off x="6552327" y="358775"/>
            <a:ext cx="1898808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9479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Говорят: «Не свисти — денег не будет». Но в этой стране в новогоднюю ночь со свистом пустили по ветру около 100 млн евро. Как обычно, в этом участвовали все, включая врачей и пожарных.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Ответьте </a:t>
            </a:r>
            <a:r>
              <a:rPr lang="ru-RU" sz="1600" dirty="0">
                <a:solidFill>
                  <a:prstClr val="white"/>
                </a:solidFill>
              </a:rPr>
              <a:t>словом, пришедшим из языка этой страны, что же в ней разрешено только в новогоднюю ночь?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Иллюминация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Иллюзия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Фейерверк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Свисток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Фейерверк </a:t>
            </a:r>
            <a:r>
              <a:rPr lang="ru-RU" sz="1600" dirty="0">
                <a:solidFill>
                  <a:prstClr val="white"/>
                </a:solidFill>
              </a:rPr>
              <a:t>(нем. </a:t>
            </a:r>
            <a:r>
              <a:rPr lang="ru-RU" sz="1600" dirty="0" err="1">
                <a:solidFill>
                  <a:prstClr val="white"/>
                </a:solidFill>
              </a:rPr>
              <a:t>feuerwerk</a:t>
            </a:r>
            <a:r>
              <a:rPr lang="ru-RU" sz="1600" dirty="0">
                <a:solidFill>
                  <a:prstClr val="white"/>
                </a:solidFill>
              </a:rPr>
              <a:t>, от </a:t>
            </a:r>
            <a:r>
              <a:rPr lang="ru-RU" sz="1600" dirty="0" err="1">
                <a:solidFill>
                  <a:prstClr val="white"/>
                </a:solidFill>
              </a:rPr>
              <a:t>feuer</a:t>
            </a:r>
            <a:r>
              <a:rPr lang="ru-RU" sz="1600" dirty="0">
                <a:solidFill>
                  <a:prstClr val="white"/>
                </a:solidFill>
              </a:rPr>
              <a:t> — огонь и </a:t>
            </a:r>
            <a:r>
              <a:rPr lang="ru-RU" sz="1600" dirty="0" err="1">
                <a:solidFill>
                  <a:prstClr val="white"/>
                </a:solidFill>
              </a:rPr>
              <a:t>werk</a:t>
            </a:r>
            <a:r>
              <a:rPr lang="ru-RU" sz="1600" dirty="0">
                <a:solidFill>
                  <a:prstClr val="white"/>
                </a:solidFill>
              </a:rPr>
              <a:t> — дело, работа).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</a:t>
            </a:r>
            <a:r>
              <a:rPr lang="ru-RU" sz="1600" dirty="0">
                <a:solidFill>
                  <a:prstClr val="white"/>
                </a:solidFill>
              </a:rPr>
              <a:t>Германии пускать ракеты, шутихи и прочую пиротехнику разрешено только под Новый год.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Фейервер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8"/>
          <a:stretch/>
        </p:blipFill>
        <p:spPr bwMode="auto">
          <a:xfrm>
            <a:off x="6552326" y="374653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223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8" y="4081885"/>
            <a:ext cx="466249" cy="61817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8" y="4081885"/>
            <a:ext cx="466249" cy="618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52" y="4069661"/>
            <a:ext cx="466249" cy="618173"/>
          </a:xfrm>
          <a:prstGeom prst="rect">
            <a:avLst/>
          </a:prstGeom>
        </p:spPr>
      </p:pic>
      <p:pic>
        <p:nvPicPr>
          <p:cNvPr id="25" name="Рисунок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52" y="4069661"/>
            <a:ext cx="466249" cy="6181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3" y="3926048"/>
            <a:ext cx="466249" cy="618173"/>
          </a:xfrm>
          <a:prstGeom prst="rect">
            <a:avLst/>
          </a:prstGeom>
        </p:spPr>
      </p:pic>
      <p:pic>
        <p:nvPicPr>
          <p:cNvPr id="26" name="Рисунок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3" y="3923029"/>
            <a:ext cx="466249" cy="618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07" y="3536095"/>
            <a:ext cx="466249" cy="618173"/>
          </a:xfrm>
          <a:prstGeom prst="rect">
            <a:avLst/>
          </a:prstGeom>
        </p:spPr>
      </p:pic>
      <p:pic>
        <p:nvPicPr>
          <p:cNvPr id="27" name="Рисунок 2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07" y="3536094"/>
            <a:ext cx="466249" cy="618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54" y="2899573"/>
            <a:ext cx="466249" cy="618173"/>
          </a:xfrm>
          <a:prstGeom prst="rect">
            <a:avLst/>
          </a:prstGeom>
        </p:spPr>
      </p:pic>
      <p:pic>
        <p:nvPicPr>
          <p:cNvPr id="28" name="Рисунок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54" y="2899307"/>
            <a:ext cx="466249" cy="6181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42" y="2745573"/>
            <a:ext cx="466249" cy="618173"/>
          </a:xfrm>
          <a:prstGeom prst="rect">
            <a:avLst/>
          </a:prstGeom>
        </p:spPr>
      </p:pic>
      <p:pic>
        <p:nvPicPr>
          <p:cNvPr id="29" name="Рисунок 2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42" y="2742554"/>
            <a:ext cx="466249" cy="618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" y="2742555"/>
            <a:ext cx="466249" cy="618173"/>
          </a:xfrm>
          <a:prstGeom prst="rect">
            <a:avLst/>
          </a:prstGeom>
        </p:spPr>
      </p:pic>
      <p:pic>
        <p:nvPicPr>
          <p:cNvPr id="30" name="Рисунок 2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" y="2742554"/>
            <a:ext cx="466249" cy="618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5" y="2449088"/>
            <a:ext cx="466249" cy="618173"/>
          </a:xfrm>
          <a:prstGeom prst="rect">
            <a:avLst/>
          </a:prstGeom>
        </p:spPr>
      </p:pic>
      <p:pic>
        <p:nvPicPr>
          <p:cNvPr id="31" name="Рисунок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4" y="2445086"/>
            <a:ext cx="466249" cy="6181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22" y="1917031"/>
            <a:ext cx="466249" cy="618173"/>
          </a:xfrm>
          <a:prstGeom prst="rect">
            <a:avLst/>
          </a:prstGeom>
        </p:spPr>
      </p:pic>
      <p:pic>
        <p:nvPicPr>
          <p:cNvPr id="32" name="Рисунок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37" y="1917030"/>
            <a:ext cx="466249" cy="6181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56" y="2890463"/>
            <a:ext cx="466249" cy="618173"/>
          </a:xfrm>
          <a:prstGeom prst="rect">
            <a:avLst/>
          </a:prstGeom>
        </p:spPr>
      </p:pic>
      <p:pic>
        <p:nvPicPr>
          <p:cNvPr id="33" name="Рисунок 3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97" y="2888931"/>
            <a:ext cx="466249" cy="6181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07" y="2038787"/>
            <a:ext cx="466249" cy="618173"/>
          </a:xfrm>
          <a:prstGeom prst="rect">
            <a:avLst/>
          </a:prstGeom>
        </p:spPr>
      </p:pic>
      <p:pic>
        <p:nvPicPr>
          <p:cNvPr id="34" name="Рисунок 3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06" y="2034189"/>
            <a:ext cx="466249" cy="6181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01" y="1419035"/>
            <a:ext cx="466249" cy="618173"/>
          </a:xfrm>
          <a:prstGeom prst="rect">
            <a:avLst/>
          </a:prstGeom>
        </p:spPr>
      </p:pic>
      <p:pic>
        <p:nvPicPr>
          <p:cNvPr id="35" name="Рисунок 3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00" y="1416016"/>
            <a:ext cx="466249" cy="6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2" y="1109431"/>
            <a:ext cx="466249" cy="6181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37" y="2754938"/>
            <a:ext cx="466249" cy="618173"/>
          </a:xfrm>
          <a:prstGeom prst="rect">
            <a:avLst/>
          </a:prstGeom>
        </p:spPr>
      </p:pic>
      <p:pic>
        <p:nvPicPr>
          <p:cNvPr id="47" name="Рисунок 4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8" y="2753406"/>
            <a:ext cx="466249" cy="61817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32" y="2884951"/>
            <a:ext cx="466249" cy="618173"/>
          </a:xfrm>
          <a:prstGeom prst="rect">
            <a:avLst/>
          </a:prstGeom>
        </p:spPr>
      </p:pic>
      <p:pic>
        <p:nvPicPr>
          <p:cNvPr id="50" name="Рисунок 49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32" y="2884950"/>
            <a:ext cx="466249" cy="6181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8" y="4115063"/>
            <a:ext cx="466249" cy="618173"/>
          </a:xfrm>
          <a:prstGeom prst="rect">
            <a:avLst/>
          </a:prstGeom>
        </p:spPr>
      </p:pic>
      <p:pic>
        <p:nvPicPr>
          <p:cNvPr id="53" name="Рисунок 5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8" y="4115063"/>
            <a:ext cx="466249" cy="61817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4069661"/>
            <a:ext cx="466249" cy="618173"/>
          </a:xfrm>
          <a:prstGeom prst="rect">
            <a:avLst/>
          </a:prstGeom>
        </p:spPr>
      </p:pic>
      <p:pic>
        <p:nvPicPr>
          <p:cNvPr id="56" name="Рисунок 5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4069661"/>
            <a:ext cx="466249" cy="61817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98" y="3903188"/>
            <a:ext cx="466249" cy="618173"/>
          </a:xfrm>
          <a:prstGeom prst="rect">
            <a:avLst/>
          </a:prstGeom>
        </p:spPr>
      </p:pic>
      <p:pic>
        <p:nvPicPr>
          <p:cNvPr id="59" name="Рисунок 58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98" y="3904629"/>
            <a:ext cx="466249" cy="61817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40" y="3531716"/>
            <a:ext cx="466249" cy="618173"/>
          </a:xfrm>
          <a:prstGeom prst="rect">
            <a:avLst/>
          </a:prstGeom>
        </p:spPr>
      </p:pic>
      <p:pic>
        <p:nvPicPr>
          <p:cNvPr id="62" name="Рисунок 6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40" y="3531715"/>
            <a:ext cx="466249" cy="61817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56" y="2845117"/>
            <a:ext cx="466249" cy="618173"/>
          </a:xfrm>
          <a:prstGeom prst="rect">
            <a:avLst/>
          </a:prstGeom>
        </p:spPr>
      </p:pic>
      <p:pic>
        <p:nvPicPr>
          <p:cNvPr id="65" name="Рисунок 6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69" y="2845116"/>
            <a:ext cx="466249" cy="61817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64" y="2641124"/>
            <a:ext cx="466249" cy="618173"/>
          </a:xfrm>
          <a:prstGeom prst="rect">
            <a:avLst/>
          </a:prstGeom>
        </p:spPr>
      </p:pic>
      <p:pic>
        <p:nvPicPr>
          <p:cNvPr id="74" name="Рисунок 7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37" y="2641582"/>
            <a:ext cx="466249" cy="61817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41" y="2314873"/>
            <a:ext cx="466249" cy="618173"/>
          </a:xfrm>
          <a:prstGeom prst="rect">
            <a:avLst/>
          </a:prstGeom>
        </p:spPr>
      </p:pic>
      <p:pic>
        <p:nvPicPr>
          <p:cNvPr id="77" name="Рисунок 7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41" y="2315011"/>
            <a:ext cx="466249" cy="6181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65" y="1918563"/>
            <a:ext cx="466249" cy="618173"/>
          </a:xfrm>
          <a:prstGeom prst="rect">
            <a:avLst/>
          </a:prstGeom>
        </p:spPr>
      </p:pic>
      <p:pic>
        <p:nvPicPr>
          <p:cNvPr id="80" name="Рисунок 79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06" y="1917031"/>
            <a:ext cx="466249" cy="6181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8" y="2038191"/>
            <a:ext cx="466249" cy="618173"/>
          </a:xfrm>
          <a:prstGeom prst="rect">
            <a:avLst/>
          </a:prstGeom>
        </p:spPr>
      </p:pic>
      <p:pic>
        <p:nvPicPr>
          <p:cNvPr id="83" name="Рисунок 82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60" y="2038649"/>
            <a:ext cx="466249" cy="61817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37" y="1217663"/>
            <a:ext cx="466249" cy="618173"/>
          </a:xfrm>
          <a:prstGeom prst="rect">
            <a:avLst/>
          </a:prstGeom>
        </p:spPr>
      </p:pic>
      <p:pic>
        <p:nvPicPr>
          <p:cNvPr id="86" name="Рисунок 8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36" y="1219104"/>
            <a:ext cx="466249" cy="618173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41" y="1480073"/>
            <a:ext cx="466249" cy="618173"/>
          </a:xfrm>
          <a:prstGeom prst="rect">
            <a:avLst/>
          </a:prstGeom>
        </p:spPr>
      </p:pic>
      <p:pic>
        <p:nvPicPr>
          <p:cNvPr id="89" name="Рисунок 88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40" y="1479935"/>
            <a:ext cx="466249" cy="618173"/>
          </a:xfrm>
          <a:prstGeom prst="rect">
            <a:avLst/>
          </a:prstGeom>
        </p:spPr>
      </p:pic>
      <p:sp>
        <p:nvSpPr>
          <p:cNvPr id="90" name="TextBox 89">
            <a:hlinkClick r:id="rId33" action="ppaction://hlinksldjump"/>
          </p:cNvPr>
          <p:cNvSpPr txBox="1"/>
          <p:nvPr/>
        </p:nvSpPr>
        <p:spPr>
          <a:xfrm>
            <a:off x="382963" y="638397"/>
            <a:ext cx="111601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en-US" sz="3800" dirty="0" smtClean="0">
                <a:solidFill>
                  <a:srgbClr val="FFC000"/>
                </a:solidFill>
                <a:latin typeface="+mj-lt"/>
              </a:rPr>
              <a:t>1</a:t>
            </a:r>
            <a:endParaRPr lang="ru-RU" sz="3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1" name="TextBox 90">
            <a:hlinkClick r:id="rId33" action="ppaction://hlinksldjump"/>
          </p:cNvPr>
          <p:cNvSpPr txBox="1"/>
          <p:nvPr/>
        </p:nvSpPr>
        <p:spPr>
          <a:xfrm>
            <a:off x="4772070" y="637275"/>
            <a:ext cx="108739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en-US" sz="3800" dirty="0" smtClean="0">
                <a:solidFill>
                  <a:srgbClr val="FFC000"/>
                </a:solidFill>
                <a:latin typeface="+mj-lt"/>
              </a:rPr>
              <a:t>2</a:t>
            </a:r>
            <a:endParaRPr lang="ru-RU" sz="3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8775" y="359410"/>
            <a:ext cx="1116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ru-RU" sz="1600" dirty="0" smtClean="0">
                <a:solidFill>
                  <a:srgbClr val="FFC000"/>
                </a:solidFill>
              </a:rPr>
              <a:t>Команда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7760" y="359410"/>
            <a:ext cx="1116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ru-RU" sz="1600" dirty="0" smtClean="0">
                <a:solidFill>
                  <a:srgbClr val="FFC000"/>
                </a:solidFill>
              </a:rPr>
              <a:t>Команда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4572000" y="359410"/>
            <a:ext cx="0" cy="2212339"/>
          </a:xfrm>
          <a:prstGeom prst="line">
            <a:avLst/>
          </a:prstGeom>
          <a:ln w="25400" cap="rnd">
            <a:solidFill>
              <a:schemeClr val="bg1">
                <a:lumMod val="95000"/>
                <a:alpha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42" y="1110293"/>
            <a:ext cx="466249" cy="6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Фейерверк </a:t>
            </a:r>
            <a:r>
              <a:rPr lang="ru-RU" sz="1600" dirty="0">
                <a:solidFill>
                  <a:prstClr val="white"/>
                </a:solidFill>
              </a:rPr>
              <a:t>(нем. </a:t>
            </a:r>
            <a:r>
              <a:rPr lang="ru-RU" sz="1600" dirty="0" err="1">
                <a:solidFill>
                  <a:prstClr val="white"/>
                </a:solidFill>
              </a:rPr>
              <a:t>feuerwerk</a:t>
            </a:r>
            <a:r>
              <a:rPr lang="ru-RU" sz="1600" dirty="0">
                <a:solidFill>
                  <a:prstClr val="white"/>
                </a:solidFill>
              </a:rPr>
              <a:t>, от </a:t>
            </a:r>
            <a:r>
              <a:rPr lang="ru-RU" sz="1600" dirty="0" err="1">
                <a:solidFill>
                  <a:prstClr val="white"/>
                </a:solidFill>
              </a:rPr>
              <a:t>feuer</a:t>
            </a:r>
            <a:r>
              <a:rPr lang="ru-RU" sz="1600" dirty="0">
                <a:solidFill>
                  <a:prstClr val="white"/>
                </a:solidFill>
              </a:rPr>
              <a:t> — огонь и </a:t>
            </a:r>
            <a:r>
              <a:rPr lang="ru-RU" sz="1600" dirty="0" err="1">
                <a:solidFill>
                  <a:prstClr val="white"/>
                </a:solidFill>
              </a:rPr>
              <a:t>werk</a:t>
            </a:r>
            <a:r>
              <a:rPr lang="ru-RU" sz="1600" dirty="0">
                <a:solidFill>
                  <a:prstClr val="white"/>
                </a:solidFill>
              </a:rPr>
              <a:t> — дело, работа).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</a:t>
            </a:r>
            <a:r>
              <a:rPr lang="ru-RU" sz="1600" dirty="0">
                <a:solidFill>
                  <a:prstClr val="white"/>
                </a:solidFill>
              </a:rPr>
              <a:t>Германии пускать ракеты, шутихи и прочую пиротехнику разрешено только под Новый год.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Фейервер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8"/>
          <a:stretch/>
        </p:blipFill>
        <p:spPr bwMode="auto">
          <a:xfrm>
            <a:off x="6552326" y="374653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056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После некоей ночи 1956 года одной из самых популярных ёлочных игрушек в СССР стали часы.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Назовите </a:t>
            </a:r>
            <a:r>
              <a:rPr lang="ru-RU" sz="1600" dirty="0">
                <a:solidFill>
                  <a:prstClr val="white"/>
                </a:solidFill>
              </a:rPr>
              <a:t>точное время, которое они «показывали».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12:00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22:50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00:00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23:55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23:55.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Свидетельство </a:t>
            </a:r>
            <a:r>
              <a:rPr lang="ru-RU" sz="1600" dirty="0">
                <a:solidFill>
                  <a:prstClr val="white"/>
                </a:solidFill>
              </a:rPr>
              <a:t>популярности песни «Пять минут» из фильма «Карнавальная ночь» 1956 года, в которой есть слова: «На часах у нас двенадцать без пяти — Новый год уже, наверное, в пути».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пять минут гурченк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03"/>
          <a:stretch/>
        </p:blipFill>
        <p:spPr bwMode="auto">
          <a:xfrm>
            <a:off x="6556846" y="389480"/>
            <a:ext cx="1894289" cy="189627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6922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23:55.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Свидетельство </a:t>
            </a:r>
            <a:r>
              <a:rPr lang="ru-RU" sz="1600" dirty="0">
                <a:solidFill>
                  <a:prstClr val="white"/>
                </a:solidFill>
              </a:rPr>
              <a:t>популярности песни «Пять минут» из фильма «Карнавальная ночь» 1956 года, в которой есть слова: «На часах у нас двенадцать без пяти — Новый год уже, наверное, в пути».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пять минут гурченк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03"/>
          <a:stretch/>
        </p:blipFill>
        <p:spPr bwMode="auto">
          <a:xfrm>
            <a:off x="6556846" y="389480"/>
            <a:ext cx="1894289" cy="189627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3116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На одном рекламном плакате изображена неубранная новогодняя ёлка, густо засыпавшая пол опавшей хвоей. Перед ней сидит длинноволосый бородатый мужчина в короткой футболке и детских тапочках и задумчиво держит в руке небольшой предмет. Назовите фамилию, которая фигурирует в названии этого предмета.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Бош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 Сименс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err="1">
                <a:solidFill>
                  <a:prstClr val="white"/>
                </a:solidFill>
              </a:rPr>
              <a:t>Рубик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err="1" smtClean="0">
                <a:solidFill>
                  <a:prstClr val="white"/>
                </a:solidFill>
              </a:rPr>
              <a:t>Эпл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err="1">
                <a:solidFill>
                  <a:prstClr val="white"/>
                </a:solidFill>
              </a:rPr>
              <a:t>Рубик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Это </a:t>
            </a:r>
            <a:r>
              <a:rPr lang="ru-RU" sz="1600" dirty="0">
                <a:solidFill>
                  <a:prstClr val="white"/>
                </a:solidFill>
              </a:rPr>
              <a:t>реклама кубика </a:t>
            </a:r>
            <a:r>
              <a:rPr lang="ru-RU" sz="1600" dirty="0" err="1">
                <a:solidFill>
                  <a:prstClr val="white"/>
                </a:solidFill>
              </a:rPr>
              <a:t>Рубика</a:t>
            </a:r>
            <a:r>
              <a:rPr lang="ru-RU" sz="1600" dirty="0">
                <a:solidFill>
                  <a:prstClr val="white"/>
                </a:solidFill>
              </a:rPr>
              <a:t>. Судя по плакату, этот мужчина никак не может его собрать с тех пор, как получил в подарок на Новый год, будучи ещё ребёнком. 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comedy advertisemen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28359" r="5589" b="9886"/>
          <a:stretch/>
        </p:blipFill>
        <p:spPr bwMode="auto">
          <a:xfrm>
            <a:off x="6552326" y="358775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2711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err="1">
                <a:solidFill>
                  <a:prstClr val="white"/>
                </a:solidFill>
              </a:rPr>
              <a:t>Рубик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Это </a:t>
            </a:r>
            <a:r>
              <a:rPr lang="ru-RU" sz="1600" dirty="0">
                <a:solidFill>
                  <a:prstClr val="white"/>
                </a:solidFill>
              </a:rPr>
              <a:t>реклама кубика </a:t>
            </a:r>
            <a:r>
              <a:rPr lang="ru-RU" sz="1600" dirty="0" err="1">
                <a:solidFill>
                  <a:prstClr val="white"/>
                </a:solidFill>
              </a:rPr>
              <a:t>Рубика</a:t>
            </a:r>
            <a:r>
              <a:rPr lang="ru-RU" sz="1600" dirty="0">
                <a:solidFill>
                  <a:prstClr val="white"/>
                </a:solidFill>
              </a:rPr>
              <a:t>. Судя по плакату, этот мужчина никак не может его собрать с тех пор, как получил в подарок на Новый год, будучи ещё ребёнком. 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comedy advertisemen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28359" r="5589" b="9886"/>
          <a:stretch/>
        </p:blipFill>
        <p:spPr bwMode="auto">
          <a:xfrm>
            <a:off x="6552326" y="358775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836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Впервые это появилось в Германии в XVI веке и к настоящему времени стало популярным почти во всём мире, хотя и не приносит практической пользы. Этому периодически посвящаются стихи и песни, а в конце 2001 года в Бразилии это достигло 80 метров, установив тем самым своеобразный рекорд.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Назовите </a:t>
            </a:r>
            <a:r>
              <a:rPr lang="ru-RU" sz="1600" dirty="0">
                <a:solidFill>
                  <a:prstClr val="white"/>
                </a:solidFill>
              </a:rPr>
              <a:t>это.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40833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Подарок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Гирлянда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Ёлка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Статуя Деда Мороза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Ёлка.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5" name="Picture 2" descr="Картинки по запросу клара цеткин 8 март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4793" b="39805"/>
          <a:stretch/>
        </p:blipFill>
        <p:spPr bwMode="auto">
          <a:xfrm>
            <a:off x="6552326" y="358775"/>
            <a:ext cx="1898809" cy="1898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Картинки по запросу Ел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r="3181"/>
          <a:stretch/>
        </p:blipFill>
        <p:spPr bwMode="auto">
          <a:xfrm>
            <a:off x="6557977" y="358775"/>
            <a:ext cx="1893158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352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Ёлка.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Ел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r="3181"/>
          <a:stretch/>
        </p:blipFill>
        <p:spPr bwMode="auto">
          <a:xfrm>
            <a:off x="6557977" y="358775"/>
            <a:ext cx="1893158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8966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+mj-lt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413776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schemeClr val="bg1"/>
                </a:solidFill>
              </a:rPr>
              <a:t>Аналог этого «праздника» есть не только в странах бывшей Югославии, что не очень удивительно, но и в Швейцарии. Причём если у нас в стране он появился после 1918 года, то в Швейцарии — лет на двести раньше. Назовите этот «праздник».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schemeClr val="bg1"/>
                </a:solidFill>
              </a:rPr>
              <a:t>Новый год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schemeClr val="bg1"/>
                </a:solidFill>
              </a:rPr>
              <a:t>Сочельник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schemeClr val="bg1"/>
                </a:solidFill>
              </a:rPr>
              <a:t>Старый Новый год</a:t>
            </a:r>
            <a:endParaRPr lang="ru-RU" sz="1600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schemeClr val="bg1"/>
                </a:solidFill>
              </a:rPr>
              <a:t>Рождество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Этот неотъемлемый атрибут Нового года запрещено ввозить в Саудовскую Аравию, так как его считают средством пропаганды христианства. Подобная мера принята и в некоторых других мусульманских странах.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Так </a:t>
            </a:r>
            <a:r>
              <a:rPr lang="ru-RU" sz="1600" dirty="0">
                <a:solidFill>
                  <a:prstClr val="white"/>
                </a:solidFill>
              </a:rPr>
              <a:t>что же запрещено ввозить?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Конфеты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Свечи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Ёлки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Ёлочные игрушки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Ёлочные </a:t>
            </a:r>
            <a:r>
              <a:rPr lang="ru-RU" sz="1600" dirty="0">
                <a:solidFill>
                  <a:prstClr val="white"/>
                </a:solidFill>
              </a:rPr>
              <a:t>игрушки.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Сотрудники </a:t>
            </a:r>
            <a:r>
              <a:rPr lang="ru-RU" sz="1600" dirty="0">
                <a:solidFill>
                  <a:prstClr val="white"/>
                </a:solidFill>
              </a:rPr>
              <a:t>полиции, следящей за строгим соблюдением принципов исламской морали, проводят проверку магазинов и лавок в поисках ёлочных украшений.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Елочные игруш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r="20539"/>
          <a:stretch/>
        </p:blipFill>
        <p:spPr bwMode="auto">
          <a:xfrm>
            <a:off x="6571193" y="357182"/>
            <a:ext cx="1861073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9503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Ёлочные </a:t>
            </a:r>
            <a:r>
              <a:rPr lang="ru-RU" sz="1600" dirty="0">
                <a:solidFill>
                  <a:prstClr val="white"/>
                </a:solidFill>
              </a:rPr>
              <a:t>игрушки.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Сотрудники </a:t>
            </a:r>
            <a:r>
              <a:rPr lang="ru-RU" sz="1600" dirty="0">
                <a:solidFill>
                  <a:prstClr val="white"/>
                </a:solidFill>
              </a:rPr>
              <a:t>полиции, следящей за строгим соблюдением принципов исламской морали, проводят проверку магазинов и лавок в поисках ёлочных украшений.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Елочные игруш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r="20539"/>
          <a:stretch/>
        </p:blipFill>
        <p:spPr bwMode="auto">
          <a:xfrm>
            <a:off x="6571193" y="357182"/>
            <a:ext cx="1861073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7816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Благодаря приближающимся торжествам в честь грядущего Нового года некоторые фермы в ЮАР уже переполнены заказами. Только бразильский заказ потребует около 50 % всего запаса ЮАР несмотря на то, что 1 кг этого товара стоит около 300 долларов. Более всего от этого пострадают некие особи, с каждой из которых можно получить лишь 250 г необходимого сырья. Назовите этих особей.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Страусы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Гуси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Утки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Павлины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Страусы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Ежегодный </a:t>
            </a:r>
            <a:r>
              <a:rPr lang="ru-RU" sz="1600" dirty="0">
                <a:solidFill>
                  <a:prstClr val="white"/>
                </a:solidFill>
              </a:rPr>
              <a:t>бразильский новогодний карнавал требует для украшения одежды несколько тонн </a:t>
            </a:r>
            <a:r>
              <a:rPr lang="ru-RU" sz="1600" dirty="0" err="1">
                <a:solidFill>
                  <a:prstClr val="white"/>
                </a:solidFill>
              </a:rPr>
              <a:t>страусиных</a:t>
            </a:r>
            <a:r>
              <a:rPr lang="ru-RU" sz="1600" dirty="0">
                <a:solidFill>
                  <a:prstClr val="white"/>
                </a:solidFill>
              </a:rPr>
              <a:t> перьев.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6993" r="17271"/>
          <a:stretch/>
        </p:blipFill>
        <p:spPr>
          <a:xfrm>
            <a:off x="6558167" y="358774"/>
            <a:ext cx="1892968" cy="1898809"/>
          </a:xfrm>
          <a:prstGeom prst="flowChartConnector">
            <a:avLst/>
          </a:prstGeom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5644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Страусы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Ежегодный </a:t>
            </a:r>
            <a:r>
              <a:rPr lang="ru-RU" sz="1600" dirty="0">
                <a:solidFill>
                  <a:prstClr val="white"/>
                </a:solidFill>
              </a:rPr>
              <a:t>бразильский новогодний карнавал требует для украшения одежды несколько тонн </a:t>
            </a:r>
            <a:r>
              <a:rPr lang="ru-RU" sz="1600" dirty="0" err="1">
                <a:solidFill>
                  <a:prstClr val="white"/>
                </a:solidFill>
              </a:rPr>
              <a:t>страусиных</a:t>
            </a:r>
            <a:r>
              <a:rPr lang="ru-RU" sz="1600" dirty="0">
                <a:solidFill>
                  <a:prstClr val="white"/>
                </a:solidFill>
              </a:rPr>
              <a:t> перьев.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6993" r="17271"/>
          <a:stretch/>
        </p:blipFill>
        <p:spPr>
          <a:xfrm>
            <a:off x="6558167" y="358774"/>
            <a:ext cx="1892968" cy="1898809"/>
          </a:xfrm>
          <a:prstGeom prst="flowChartConnector">
            <a:avLst/>
          </a:prstGeom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9670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этом городе, где круглосуточно играют, любая игра прекращается на 30 секунд только в новогоднюю ночь.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Назовите </a:t>
            </a:r>
            <a:r>
              <a:rPr lang="ru-RU" sz="1600" dirty="0">
                <a:solidFill>
                  <a:prstClr val="white"/>
                </a:solidFill>
              </a:rPr>
              <a:t>этот город.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Лос-Анджелес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40833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/>
              <a:t>Рио-де-Жанейро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Лас-Вегас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Нью-Йорк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Лас-Вегас.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</a:t>
            </a:r>
            <a:r>
              <a:rPr lang="ru-RU" sz="1600" dirty="0">
                <a:solidFill>
                  <a:prstClr val="white"/>
                </a:solidFill>
              </a:rPr>
              <a:t>казино делают деньги всегда. Например, в Лас-Вегасе вся игра прекращается только на 30 секунд в году – 31 декабря в 23:59:30.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Полминуты </a:t>
            </a:r>
            <a:r>
              <a:rPr lang="ru-RU" sz="1600" dirty="0">
                <a:solidFill>
                  <a:prstClr val="white"/>
                </a:solidFill>
              </a:rPr>
              <a:t>перед Новым годом игры нет, а с последним ударом часов вновь начинают принимать ставки.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Лас Вегас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2"/>
          <a:stretch/>
        </p:blipFill>
        <p:spPr bwMode="auto">
          <a:xfrm>
            <a:off x="6561132" y="358775"/>
            <a:ext cx="1890003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773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Лас-Вегас.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</a:t>
            </a:r>
            <a:r>
              <a:rPr lang="ru-RU" sz="1600" dirty="0">
                <a:solidFill>
                  <a:prstClr val="white"/>
                </a:solidFill>
              </a:rPr>
              <a:t>казино делают деньги всегда. Например, в Лас-Вегасе вся игра прекращается только на 30 секунд в году – 31 декабря в 23:59:30.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Полминуты </a:t>
            </a:r>
            <a:r>
              <a:rPr lang="ru-RU" sz="1600" dirty="0">
                <a:solidFill>
                  <a:prstClr val="white"/>
                </a:solidFill>
              </a:rPr>
              <a:t>перед Новым годом игры нет, а с последним ударом часов вновь начинают принимать ставки.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Лас Вегас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2"/>
          <a:stretch/>
        </p:blipFill>
        <p:spPr bwMode="auto">
          <a:xfrm>
            <a:off x="6561132" y="358775"/>
            <a:ext cx="1890003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7204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Испании существует традиция. В новогоднюю ночь необходимо съесть определённое количество виноградинок, загадывая при этом желание. </a:t>
            </a:r>
            <a:r>
              <a:rPr lang="ru-RU" sz="1600" dirty="0" smtClean="0">
                <a:solidFill>
                  <a:prstClr val="white"/>
                </a:solidFill>
              </a:rPr>
              <a:t>                    А </a:t>
            </a:r>
            <a:r>
              <a:rPr lang="ru-RU" sz="1600" dirty="0">
                <a:solidFill>
                  <a:prstClr val="white"/>
                </a:solidFill>
              </a:rPr>
              <a:t>какое количество виноградинок должны съесть испанцы?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4" y="917349"/>
            <a:ext cx="5500687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Традиция </a:t>
            </a:r>
            <a:r>
              <a:rPr lang="ru-RU" sz="1600" dirty="0">
                <a:solidFill>
                  <a:schemeClr val="bg1"/>
                </a:solidFill>
              </a:rPr>
              <a:t>встречать Старый Новый год сохранилась в Сербии и Черногории, поскольку сербская православная церковь, как и русская, продолжает жить по юлианскому календарю. Старый Новый год по юлианскому календарю отмечают также в некоторых немецкоязычных кантонах Швейцарии. </a:t>
            </a:r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Как </a:t>
            </a:r>
            <a:r>
              <a:rPr lang="ru-RU" sz="1600" dirty="0">
                <a:solidFill>
                  <a:schemeClr val="bg1"/>
                </a:solidFill>
              </a:rPr>
              <a:t>и в России, это следы народного неприятия перехода на григорианский календарь (этот переход в протестантской Швейцарии происходил в XVII–XVIII веках).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новый год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1"/>
          <a:stretch/>
        </p:blipFill>
        <p:spPr bwMode="auto">
          <a:xfrm>
            <a:off x="6552326" y="375215"/>
            <a:ext cx="1887521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12 штук.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Испанцы </a:t>
            </a:r>
            <a:r>
              <a:rPr lang="ru-RU" sz="1600" dirty="0">
                <a:solidFill>
                  <a:prstClr val="white"/>
                </a:solidFill>
              </a:rPr>
              <a:t>съедают по одной виноградинке с каждым ударом часов, в полночь.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Испания новый год виногра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r="21285"/>
          <a:stretch/>
        </p:blipFill>
        <p:spPr bwMode="auto">
          <a:xfrm>
            <a:off x="6562482" y="358774"/>
            <a:ext cx="1878496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368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12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smtClean="0">
                <a:solidFill>
                  <a:prstClr val="white"/>
                </a:solidFill>
              </a:rPr>
              <a:t>штук.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Испанцы </a:t>
            </a:r>
            <a:r>
              <a:rPr lang="ru-RU" sz="1600" dirty="0">
                <a:solidFill>
                  <a:prstClr val="white"/>
                </a:solidFill>
              </a:rPr>
              <a:t>съедают по одной виноградинке с каждым ударом часов, в полночь.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Испания новый год виногра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r="21285"/>
          <a:stretch/>
        </p:blipFill>
        <p:spPr bwMode="auto">
          <a:xfrm>
            <a:off x="6562482" y="358774"/>
            <a:ext cx="1878496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9269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005562"/>
            <a:ext cx="522559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Шотландии с наступлением Нового года члены всей семьи садятся около зажжённого камина, а с первым боем новогодних часов глава семьи должен, причём молча, открыть её.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 </a:t>
            </a:r>
            <a:r>
              <a:rPr lang="ru-RU" sz="1600" dirty="0">
                <a:solidFill>
                  <a:prstClr val="white"/>
                </a:solidFill>
              </a:rPr>
              <a:t>именно?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3957667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Входную </a:t>
            </a: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дверь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3957667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Задвижку для камина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2955645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Бутылку шампанского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2955645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Коробку с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подарком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Входную </a:t>
            </a:r>
            <a:r>
              <a:rPr lang="ru-RU" sz="1600" dirty="0">
                <a:solidFill>
                  <a:prstClr val="white"/>
                </a:solidFill>
              </a:rPr>
              <a:t>дверь.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Такой </a:t>
            </a:r>
            <a:r>
              <a:rPr lang="ru-RU" sz="1600" dirty="0">
                <a:solidFill>
                  <a:prstClr val="white"/>
                </a:solidFill>
              </a:rPr>
              <a:t>ритуал призван проводить старый год и впустить новый в своё жилище. Шотландцы верят, что войдёт ли в дом удача или неудача, зависит от того, кто в новом году первым переступит их порог.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Open door win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 r="12740" b="17158"/>
          <a:stretch/>
        </p:blipFill>
        <p:spPr bwMode="auto">
          <a:xfrm>
            <a:off x="6552326" y="358775"/>
            <a:ext cx="1898809" cy="189880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889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Входную </a:t>
            </a:r>
            <a:r>
              <a:rPr lang="ru-RU" sz="1600" dirty="0">
                <a:solidFill>
                  <a:prstClr val="white"/>
                </a:solidFill>
              </a:rPr>
              <a:t>дверь.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Такой </a:t>
            </a:r>
            <a:r>
              <a:rPr lang="ru-RU" sz="1600" dirty="0">
                <a:solidFill>
                  <a:prstClr val="white"/>
                </a:solidFill>
              </a:rPr>
              <a:t>ритуал призван проводить старый год и впустить новый в своё жилище. Шотландцы верят, что войдёт ли в дом удача или неудача, зависит от того, кто в новом году первым переступит их порог.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Open door win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 r="12740" b="17158"/>
          <a:stretch/>
        </p:blipFill>
        <p:spPr bwMode="auto">
          <a:xfrm>
            <a:off x="6552326" y="358775"/>
            <a:ext cx="1898809" cy="189880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685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Жители островов Микронезии каждый раз под Новый год меняют это, чтобы сбить с толку нечистую силу и весь следующий год прожить легко и безбедно.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Причём </a:t>
            </a:r>
            <a:r>
              <a:rPr lang="ru-RU" sz="1600" dirty="0">
                <a:solidFill>
                  <a:prstClr val="white"/>
                </a:solidFill>
              </a:rPr>
              <a:t>каждый волен выбирать это себе сам.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Имя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Одежду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Место жительства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Шляпу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Имя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Жители </a:t>
            </a:r>
            <a:r>
              <a:rPr lang="ru-RU" sz="1600" dirty="0">
                <a:solidFill>
                  <a:prstClr val="white"/>
                </a:solidFill>
              </a:rPr>
              <a:t>островов Микронезии каждый раз под праздник меняют имя, чтобы сбить с толку нечистую силу и весь следующий год прожить легко и безбедно. Имя каждый волен выбирать себе сам, поэтому порой большая часть населения весь год носит одно и то же имя.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Им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r="30841"/>
          <a:stretch/>
        </p:blipFill>
        <p:spPr bwMode="auto">
          <a:xfrm>
            <a:off x="6576615" y="358774"/>
            <a:ext cx="1874520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7128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Имя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Жители </a:t>
            </a:r>
            <a:r>
              <a:rPr lang="ru-RU" sz="1600" dirty="0">
                <a:solidFill>
                  <a:prstClr val="white"/>
                </a:solidFill>
              </a:rPr>
              <a:t>островов Микронезии каждый раз под праздник меняют имя, чтобы сбить с толку нечистую силу и весь следующий год прожить легко и безбедно. Имя каждый волен выбирать себе сам, поэтому порой большая часть населения весь год носит одно и то же имя.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Им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r="30841"/>
          <a:stretch/>
        </p:blipFill>
        <p:spPr bwMode="auto">
          <a:xfrm>
            <a:off x="6576615" y="358774"/>
            <a:ext cx="1874520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8585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Новый год приходит в Бирму дважды: в январе (по общепринятому календарю) и в апреле (по лунному). Тогда стар и млад вооружаются шлангами, насосами, пожарными рукавами, вёдрами и плошками. Спрятаться от воды некуда! На каждом шагу вы рискуете попасть под водяной обстрел. Поливают всех подряд, кроме монахов и... Кто же ещё, кроме монахов, выходит «сухим из воды» в Бирме на Новый год?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Чиновники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Таксисты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Пожарные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Полицейские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Полицейские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Кому-то </a:t>
            </a:r>
            <a:r>
              <a:rPr lang="ru-RU" sz="1600" dirty="0">
                <a:solidFill>
                  <a:prstClr val="white"/>
                </a:solidFill>
              </a:rPr>
              <a:t>же надо следить за общественным порядком!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Полиция бирм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7" b="14148"/>
          <a:stretch/>
        </p:blipFill>
        <p:spPr bwMode="auto">
          <a:xfrm>
            <a:off x="6552326" y="358775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8179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232448"/>
            <a:ext cx="5500687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Традиция </a:t>
            </a:r>
            <a:r>
              <a:rPr lang="ru-RU" sz="1600" dirty="0">
                <a:solidFill>
                  <a:schemeClr val="bg1"/>
                </a:solidFill>
              </a:rPr>
              <a:t>встречать Старый Новый год сохранилась в Сербии и Черногории, поскольку сербская православная церковь, как и русская, продолжает жить по юлианскому календарю. Старый Новый год по юлианскому календарю отмечают также в некоторых немецкоязычных кантонах Швейцарии. </a:t>
            </a:r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Как </a:t>
            </a:r>
            <a:r>
              <a:rPr lang="ru-RU" sz="1600" dirty="0">
                <a:solidFill>
                  <a:schemeClr val="bg1"/>
                </a:solidFill>
              </a:rPr>
              <a:t>и в России, это следы народного неприятия перехода на григорианский календарь (этот переход в протестантской Швейцарии происходил в XVII–XVIII веках).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892866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  <a:latin typeface="Roboto Slab"/>
              </a:rPr>
              <a:t>Правильный ответ</a:t>
            </a:r>
          </a:p>
        </p:txBody>
      </p:sp>
      <p:pic>
        <p:nvPicPr>
          <p:cNvPr id="14" name="Picture 2" descr="Картинки по запросу новый го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1"/>
          <a:stretch/>
        </p:blipFill>
        <p:spPr bwMode="auto">
          <a:xfrm>
            <a:off x="6552326" y="375215"/>
            <a:ext cx="1887521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3003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Полицейские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Кому-то </a:t>
            </a:r>
            <a:r>
              <a:rPr lang="ru-RU" sz="1600" dirty="0">
                <a:solidFill>
                  <a:prstClr val="white"/>
                </a:solidFill>
              </a:rPr>
              <a:t>же надо следить за общественным порядком!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Полиция бирм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7" b="14148"/>
          <a:stretch/>
        </p:blipFill>
        <p:spPr bwMode="auto">
          <a:xfrm>
            <a:off x="6552326" y="358775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628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Когда в 1564 г. французский король Карл IX издал указ, предписывающий перенести начало года на 1 января и отменяющий в связи с этим все празднования и подарки, многие французы были разочарованы и считали себя обманутыми.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А </a:t>
            </a:r>
            <a:r>
              <a:rPr lang="ru-RU" sz="1600" dirty="0">
                <a:solidFill>
                  <a:prstClr val="white"/>
                </a:solidFill>
              </a:rPr>
              <a:t>в какой день во Франции до этого указа отмечался Новый год?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8 марта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23 февраля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31 декабря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 апреля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1 апреля.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Отсюда </a:t>
            </a:r>
            <a:r>
              <a:rPr lang="ru-RU" sz="1600" dirty="0">
                <a:solidFill>
                  <a:prstClr val="white"/>
                </a:solidFill>
              </a:rPr>
              <a:t>пошёл обычай считать этот день «днём обмана» или «днём дурака».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Картинки по запросу первое апре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06" y="344671"/>
            <a:ext cx="1964690" cy="19646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1 апреля.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Отсюда </a:t>
            </a:r>
            <a:r>
              <a:rPr lang="ru-RU" sz="1600" dirty="0">
                <a:solidFill>
                  <a:prstClr val="white"/>
                </a:solidFill>
              </a:rPr>
              <a:t>пошёл обычай считать этот день «днём обмана» или «днём дурака».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Картинки по запросу первое апре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06" y="344671"/>
            <a:ext cx="1964690" cy="19646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На Новый год в Японии блюда, поданные на стол, имеют особое значение.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Так</a:t>
            </a:r>
            <a:r>
              <a:rPr lang="ru-RU" sz="1600" dirty="0">
                <a:solidFill>
                  <a:prstClr val="white"/>
                </a:solidFill>
              </a:rPr>
              <a:t>, рисовое печенье символизирует изобилие, горох — здоровье, а что символизируют длинные тонкие макароны?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Жизнь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Долголетие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Счастье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Удачу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Долголетие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Считается</a:t>
            </a:r>
            <a:r>
              <a:rPr lang="ru-RU" sz="1600" dirty="0">
                <a:solidFill>
                  <a:prstClr val="white"/>
                </a:solidFill>
              </a:rPr>
              <a:t>, чем длиннее макароны, тем больше человек проживёт.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4" descr="Картинки по запросу Долголет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91"/>
          <a:stretch/>
        </p:blipFill>
        <p:spPr bwMode="auto">
          <a:xfrm>
            <a:off x="6558436" y="354310"/>
            <a:ext cx="1886588" cy="190773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2783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Долголетие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Считается</a:t>
            </a:r>
            <a:r>
              <a:rPr lang="ru-RU" sz="1600" dirty="0">
                <a:solidFill>
                  <a:prstClr val="white"/>
                </a:solidFill>
              </a:rPr>
              <a:t>, чем длиннее макароны, тем больше человек проживёт</a:t>
            </a:r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4" descr="Картинки по запросу Долголет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91"/>
          <a:stretch/>
        </p:blipFill>
        <p:spPr bwMode="auto">
          <a:xfrm>
            <a:off x="6558436" y="354310"/>
            <a:ext cx="1886588" cy="190773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5144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Финляндии, Норвегии и Швеции этот подарок на Новый год символизирует пожелание тепла и счастья, а в Греции и Испании означает злую угрозу.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 </a:t>
            </a:r>
            <a:r>
              <a:rPr lang="ru-RU" sz="1600" dirty="0">
                <a:solidFill>
                  <a:prstClr val="white"/>
                </a:solidFill>
              </a:rPr>
              <a:t>это за подарок?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Дрова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Спички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Петарда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Свечка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Спички.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Спич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2248"/>
          <a:stretch/>
        </p:blipFill>
        <p:spPr bwMode="auto">
          <a:xfrm>
            <a:off x="6565185" y="358775"/>
            <a:ext cx="1885950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405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Спички.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Спич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2248"/>
          <a:stretch/>
        </p:blipFill>
        <p:spPr bwMode="auto">
          <a:xfrm>
            <a:off x="6565185" y="358775"/>
            <a:ext cx="1885950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6308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886678"/>
            <a:ext cx="556849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этой стране по причине отсутствия в природе снега, ёлок, оленей и прочих привычных атрибутов праздника Дед Мороз появляется в плавательном костюме, на специальном ярко украшенном </a:t>
            </a:r>
            <a:r>
              <a:rPr lang="ru-RU" sz="1600" dirty="0" err="1">
                <a:solidFill>
                  <a:prstClr val="white"/>
                </a:solidFill>
              </a:rPr>
              <a:t>сёрфе</a:t>
            </a:r>
            <a:r>
              <a:rPr lang="ru-RU" sz="1600" dirty="0">
                <a:solidFill>
                  <a:prstClr val="white"/>
                </a:solidFill>
              </a:rPr>
              <a:t> и, как правило, на пляже. </a:t>
            </a:r>
            <a:r>
              <a:rPr lang="ru-RU" sz="1600" dirty="0" smtClean="0">
                <a:solidFill>
                  <a:prstClr val="white"/>
                </a:solidFill>
              </a:rPr>
              <a:t>Причём, всё-таки </a:t>
            </a:r>
            <a:r>
              <a:rPr lang="ru-RU" sz="1600" dirty="0">
                <a:solidFill>
                  <a:prstClr val="white"/>
                </a:solidFill>
              </a:rPr>
              <a:t>соблюдая новогодние традиции, в его одежде обязательно присутствуют белая борода и красная шапочка с помпончиком на конце.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 </a:t>
            </a:r>
            <a:r>
              <a:rPr lang="ru-RU" sz="1600" dirty="0">
                <a:solidFill>
                  <a:prstClr val="white"/>
                </a:solidFill>
              </a:rPr>
              <a:t>это за страна?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Австрия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Австралия 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Афганистан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Албания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Красноярске это событие многими отмечалось около скульптурных композиций и произведений Василия Сурикова. В Санкт-Петербурге проходило под эгидой клубной музыки, а жительница Грозного не могла вспомнить, когда в последний раз было так весело и так много людей могли спокойно выйти на улицы города. А какое количество раз это событие обычно отмечают в России?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2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11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 </a:t>
            </a:r>
            <a:r>
              <a:rPr lang="ru-RU" sz="1600" dirty="0">
                <a:solidFill>
                  <a:prstClr val="white"/>
                </a:solidFill>
              </a:rPr>
              <a:t>России Новый год встретили 11 раз.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Ровно </a:t>
            </a:r>
            <a:r>
              <a:rPr lang="ru-RU" sz="1600" dirty="0">
                <a:solidFill>
                  <a:prstClr val="white"/>
                </a:solidFill>
              </a:rPr>
              <a:t>столько в стране часовых поясов.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1" name="Picture 2" descr="Картинки по запросу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26" y="358774"/>
            <a:ext cx="1898809" cy="18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5444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России Новый год встретили 11 раз.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Ровно </a:t>
            </a:r>
            <a:r>
              <a:rPr lang="ru-RU" sz="1600" dirty="0">
                <a:solidFill>
                  <a:prstClr val="white"/>
                </a:solidFill>
              </a:rPr>
              <a:t>столько в стране часовых поясов.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26" y="358774"/>
            <a:ext cx="1898809" cy="18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3367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Она — обязательный ингредиент приготавливаемой в Греции на Новый год </a:t>
            </a:r>
            <a:r>
              <a:rPr lang="ru-RU" sz="1600" dirty="0" err="1">
                <a:solidFill>
                  <a:prstClr val="white"/>
                </a:solidFill>
              </a:rPr>
              <a:t>василопиты</a:t>
            </a:r>
            <a:r>
              <a:rPr lang="ru-RU" sz="1600" dirty="0">
                <a:solidFill>
                  <a:prstClr val="white"/>
                </a:solidFill>
              </a:rPr>
              <a:t>. В Сербии аналогичное блюдо называется «</a:t>
            </a:r>
            <a:r>
              <a:rPr lang="ru-RU" sz="1600" dirty="0" err="1">
                <a:solidFill>
                  <a:prstClr val="white"/>
                </a:solidFill>
              </a:rPr>
              <a:t>часница</a:t>
            </a:r>
            <a:r>
              <a:rPr lang="ru-RU" sz="1600" dirty="0">
                <a:solidFill>
                  <a:prstClr val="white"/>
                </a:solidFill>
              </a:rPr>
              <a:t>».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 </a:t>
            </a:r>
            <a:r>
              <a:rPr lang="ru-RU" sz="1600" dirty="0">
                <a:solidFill>
                  <a:prstClr val="white"/>
                </a:solidFill>
              </a:rPr>
              <a:t>это за ингредиент? 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Монетка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Каша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Редька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Брошка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25462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Монетка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err="1" smtClean="0">
                <a:solidFill>
                  <a:prstClr val="white"/>
                </a:solidFill>
              </a:rPr>
              <a:t>Часница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— от слова «счастье», которое сулит найденная в одном из кусков монетка. Узнаваемый корень «пита» указывает на то, что это хлеб. Аналогичные традиции с запеканием монеток в пирог есть у многих народов.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Монетка в пирог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5"/>
          <a:stretch/>
        </p:blipFill>
        <p:spPr bwMode="auto">
          <a:xfrm>
            <a:off x="6579315" y="358775"/>
            <a:ext cx="1871820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522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38162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Монетка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err="1" smtClean="0">
                <a:solidFill>
                  <a:prstClr val="white"/>
                </a:solidFill>
              </a:rPr>
              <a:t>Часница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— от слова «счастье», которое сулит найденная в одном из кусков монетка. Узнаваемый корень «пита» указывает на то, что это хлеб. Аналогичные традиции с запеканием монеток в пирог есть у многих народов.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Монетка в пирог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5"/>
          <a:stretch/>
        </p:blipFill>
        <p:spPr bwMode="auto">
          <a:xfrm>
            <a:off x="6579315" y="358775"/>
            <a:ext cx="1871820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086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новогоднюю ночь в Болгарии, в тот момент, когда часы бьют двенадцать, принято выключать свет</a:t>
            </a:r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А </a:t>
            </a:r>
            <a:r>
              <a:rPr lang="ru-RU" sz="1600" dirty="0">
                <a:solidFill>
                  <a:prstClr val="white"/>
                </a:solidFill>
              </a:rPr>
              <a:t>что в этот момент делают гости?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3952078"/>
            <a:ext cx="2566988" cy="8064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Целуются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3952226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Обмениваются подарками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2929340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Загадывают желания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2929340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Громко считают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до </a:t>
            </a:r>
            <a:r>
              <a:rPr lang="ru-RU" sz="1600" dirty="0">
                <a:solidFill>
                  <a:prstClr val="white"/>
                </a:solidFill>
              </a:rPr>
              <a:t>12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Целуются</a:t>
            </a:r>
            <a:r>
              <a:rPr lang="ru-RU" sz="1600" dirty="0">
                <a:solidFill>
                  <a:prstClr val="white"/>
                </a:solidFill>
              </a:rPr>
              <a:t>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Поцелу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6017" r="35011" b="20663"/>
          <a:stretch/>
        </p:blipFill>
        <p:spPr bwMode="auto">
          <a:xfrm>
            <a:off x="6552326" y="358775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2956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Целуются</a:t>
            </a:r>
            <a:r>
              <a:rPr lang="ru-RU" sz="1600" dirty="0">
                <a:solidFill>
                  <a:prstClr val="white"/>
                </a:solidFill>
              </a:rPr>
              <a:t>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Поцелу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6017" r="35011" b="20663"/>
          <a:stretch/>
        </p:blipFill>
        <p:spPr bwMode="auto">
          <a:xfrm>
            <a:off x="6552326" y="358775"/>
            <a:ext cx="1898809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957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Сто лет назад, перед Рождеством, на базарной площади Гамбурга устраивались балаганы, в которые зазывали горластые молодцы, именуемые «</a:t>
            </a:r>
            <a:r>
              <a:rPr lang="ru-RU" sz="1600" dirty="0" err="1">
                <a:solidFill>
                  <a:prstClr val="white"/>
                </a:solidFill>
              </a:rPr>
              <a:t>рекомендателями</a:t>
            </a:r>
            <a:r>
              <a:rPr lang="ru-RU" sz="1600" dirty="0">
                <a:solidFill>
                  <a:prstClr val="white"/>
                </a:solidFill>
              </a:rPr>
              <a:t>». Время от времени «</a:t>
            </a:r>
            <a:r>
              <a:rPr lang="ru-RU" sz="1600" dirty="0" err="1">
                <a:solidFill>
                  <a:prstClr val="white"/>
                </a:solidFill>
              </a:rPr>
              <a:t>рекомендатели</a:t>
            </a:r>
            <a:r>
              <a:rPr lang="ru-RU" sz="1600" dirty="0">
                <a:solidFill>
                  <a:prstClr val="white"/>
                </a:solidFill>
              </a:rPr>
              <a:t>» прекращали степенный променад перед балаганами и начинали быстро бегать взад-вперёд. </a:t>
            </a:r>
            <a:r>
              <a:rPr lang="ru-RU" sz="1600" dirty="0" smtClean="0">
                <a:solidFill>
                  <a:prstClr val="white"/>
                </a:solidFill>
              </a:rPr>
              <a:t>А </a:t>
            </a:r>
            <a:r>
              <a:rPr lang="ru-RU" sz="1600" dirty="0">
                <a:solidFill>
                  <a:prstClr val="white"/>
                </a:solidFill>
              </a:rPr>
              <a:t>зачем?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3964926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Чтобы догнать клиентов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3964926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Чтобы заработать больше денег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2903940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Чтобы </a:t>
            </a:r>
            <a:endParaRPr lang="ru-RU" sz="1600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согреться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2903940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Чтобы привлечь внимание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Австралия.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Австралия новый го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7351"/>
          <a:stretch/>
        </p:blipFill>
        <p:spPr bwMode="auto">
          <a:xfrm>
            <a:off x="6559704" y="358774"/>
            <a:ext cx="1891431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672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Чтобы </a:t>
            </a:r>
            <a:r>
              <a:rPr lang="ru-RU" sz="1600" dirty="0">
                <a:solidFill>
                  <a:prstClr val="white"/>
                </a:solidFill>
              </a:rPr>
              <a:t>согреться.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Рождество </a:t>
            </a:r>
            <a:r>
              <a:rPr lang="ru-RU" sz="1600" dirty="0">
                <a:solidFill>
                  <a:prstClr val="white"/>
                </a:solidFill>
              </a:rPr>
              <a:t>ведь, не май месяц...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13" name="Picture 2" descr="Картинки по запросу Греет ру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2"/>
          <a:stretch/>
        </p:blipFill>
        <p:spPr bwMode="auto">
          <a:xfrm>
            <a:off x="6549748" y="358774"/>
            <a:ext cx="1885315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6711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Чтобы </a:t>
            </a:r>
            <a:r>
              <a:rPr lang="ru-RU" sz="1600" dirty="0">
                <a:solidFill>
                  <a:prstClr val="white"/>
                </a:solidFill>
              </a:rPr>
              <a:t>согреться. </a:t>
            </a:r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Рождество </a:t>
            </a:r>
            <a:r>
              <a:rPr lang="ru-RU" sz="1600" dirty="0">
                <a:solidFill>
                  <a:prstClr val="white"/>
                </a:solidFill>
              </a:rPr>
              <a:t>ведь, не май месяц...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Греет ру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2"/>
          <a:stretch/>
        </p:blipFill>
        <p:spPr bwMode="auto">
          <a:xfrm>
            <a:off x="6549748" y="358774"/>
            <a:ext cx="1885315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4525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2" y="3923030"/>
            <a:ext cx="466249" cy="6181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21" y="2686684"/>
            <a:ext cx="466249" cy="6181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3" y="3697445"/>
            <a:ext cx="466249" cy="618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3" y="2664366"/>
            <a:ext cx="466249" cy="618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5" y="3304857"/>
            <a:ext cx="466249" cy="6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5" y="775652"/>
            <a:ext cx="466249" cy="618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548566"/>
            <a:ext cx="466249" cy="6181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31" y="2444107"/>
            <a:ext cx="466249" cy="618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15" y="2096352"/>
            <a:ext cx="466249" cy="6181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8" y="1021435"/>
            <a:ext cx="466249" cy="6181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8" y="1599235"/>
            <a:ext cx="466249" cy="6181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9" y="1108448"/>
            <a:ext cx="466249" cy="618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81" y="4014151"/>
            <a:ext cx="466249" cy="61817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751388" y="666221"/>
            <a:ext cx="2125662" cy="1057381"/>
          </a:xfrm>
          <a:prstGeom prst="wedgeRoundRectCallout">
            <a:avLst>
              <a:gd name="adj1" fmla="val 33524"/>
              <a:gd name="adj2" fmla="val 7135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Поздравляю победителей с Новым годом!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Австралия.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pic>
        <p:nvPicPr>
          <p:cNvPr id="14" name="Picture 2" descr="Картинки по запросу Австралия новый го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7351"/>
          <a:stretch/>
        </p:blipFill>
        <p:spPr bwMode="auto">
          <a:xfrm>
            <a:off x="6559704" y="358774"/>
            <a:ext cx="1891431" cy="18988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926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ss_theme">
      <a:majorFont>
        <a:latin typeface="Ikra Slab"/>
        <a:ea typeface=""/>
        <a:cs typeface=""/>
      </a:majorFont>
      <a:minorFont>
        <a:latin typeface="Roboto Slab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3012</Words>
  <Application>Microsoft Office PowerPoint</Application>
  <PresentationFormat>Экран (16:9)</PresentationFormat>
  <Paragraphs>485</Paragraphs>
  <Slides>82</Slides>
  <Notes>0</Notes>
  <HiddenSlides>81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Arial</vt:lpstr>
      <vt:lpstr>Ikra Slab</vt:lpstr>
      <vt:lpstr>Roboto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2017-12-12T09:13:51Z</dcterms:created>
  <dcterms:modified xsi:type="dcterms:W3CDTF">2017-12-19T13:33:58Z</dcterms:modified>
</cp:coreProperties>
</file>